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10" r:id="rId15"/>
    <p:sldId id="270" r:id="rId16"/>
    <p:sldId id="311" r:id="rId17"/>
    <p:sldId id="271" r:id="rId18"/>
    <p:sldId id="312" r:id="rId19"/>
    <p:sldId id="272" r:id="rId20"/>
    <p:sldId id="313" r:id="rId21"/>
    <p:sldId id="274" r:id="rId22"/>
    <p:sldId id="314" r:id="rId23"/>
    <p:sldId id="275" r:id="rId24"/>
    <p:sldId id="315" r:id="rId25"/>
    <p:sldId id="276" r:id="rId26"/>
    <p:sldId id="318" r:id="rId27"/>
    <p:sldId id="277" r:id="rId28"/>
    <p:sldId id="316" r:id="rId29"/>
    <p:sldId id="278" r:id="rId30"/>
    <p:sldId id="317" r:id="rId31"/>
    <p:sldId id="279" r:id="rId32"/>
    <p:sldId id="319" r:id="rId33"/>
    <p:sldId id="280" r:id="rId34"/>
    <p:sldId id="320" r:id="rId35"/>
    <p:sldId id="352" r:id="rId36"/>
    <p:sldId id="281" r:id="rId37"/>
    <p:sldId id="321" r:id="rId38"/>
    <p:sldId id="353" r:id="rId39"/>
    <p:sldId id="282" r:id="rId40"/>
    <p:sldId id="322" r:id="rId41"/>
    <p:sldId id="283" r:id="rId42"/>
    <p:sldId id="323" r:id="rId43"/>
    <p:sldId id="284" r:id="rId44"/>
    <p:sldId id="324" r:id="rId45"/>
    <p:sldId id="285" r:id="rId46"/>
    <p:sldId id="325" r:id="rId47"/>
    <p:sldId id="286" r:id="rId48"/>
    <p:sldId id="326" r:id="rId49"/>
    <p:sldId id="287" r:id="rId50"/>
    <p:sldId id="327" r:id="rId51"/>
    <p:sldId id="288" r:id="rId52"/>
    <p:sldId id="328" r:id="rId53"/>
    <p:sldId id="289" r:id="rId54"/>
    <p:sldId id="329" r:id="rId55"/>
    <p:sldId id="290" r:id="rId56"/>
    <p:sldId id="330" r:id="rId57"/>
    <p:sldId id="291" r:id="rId58"/>
    <p:sldId id="331" r:id="rId59"/>
    <p:sldId id="292" r:id="rId60"/>
    <p:sldId id="332" r:id="rId61"/>
    <p:sldId id="293" r:id="rId62"/>
    <p:sldId id="333" r:id="rId63"/>
    <p:sldId id="294" r:id="rId64"/>
    <p:sldId id="334" r:id="rId65"/>
    <p:sldId id="295" r:id="rId66"/>
    <p:sldId id="335" r:id="rId67"/>
    <p:sldId id="296" r:id="rId68"/>
    <p:sldId id="336" r:id="rId69"/>
    <p:sldId id="349" r:id="rId70"/>
    <p:sldId id="350" r:id="rId71"/>
    <p:sldId id="297" r:id="rId72"/>
    <p:sldId id="337" r:id="rId73"/>
    <p:sldId id="301" r:id="rId74"/>
    <p:sldId id="341" r:id="rId75"/>
    <p:sldId id="302" r:id="rId76"/>
    <p:sldId id="342" r:id="rId77"/>
    <p:sldId id="303" r:id="rId78"/>
    <p:sldId id="343" r:id="rId79"/>
    <p:sldId id="304" r:id="rId80"/>
    <p:sldId id="344" r:id="rId81"/>
    <p:sldId id="305" r:id="rId82"/>
    <p:sldId id="345" r:id="rId83"/>
    <p:sldId id="307" r:id="rId84"/>
    <p:sldId id="346" r:id="rId85"/>
    <p:sldId id="306" r:id="rId86"/>
    <p:sldId id="347" r:id="rId87"/>
    <p:sldId id="308" r:id="rId88"/>
    <p:sldId id="309" r:id="rId89"/>
    <p:sldId id="348" r:id="rId90"/>
    <p:sldId id="354" r:id="rId91"/>
    <p:sldId id="298" r:id="rId92"/>
    <p:sldId id="391" r:id="rId93"/>
    <p:sldId id="359" r:id="rId94"/>
    <p:sldId id="358" r:id="rId95"/>
    <p:sldId id="392" r:id="rId96"/>
    <p:sldId id="376" r:id="rId97"/>
    <p:sldId id="377" r:id="rId98"/>
    <p:sldId id="378" r:id="rId99"/>
    <p:sldId id="382" r:id="rId100"/>
    <p:sldId id="383" r:id="rId101"/>
    <p:sldId id="385" r:id="rId102"/>
    <p:sldId id="386" r:id="rId103"/>
    <p:sldId id="384" r:id="rId104"/>
    <p:sldId id="360" r:id="rId105"/>
    <p:sldId id="361" r:id="rId106"/>
    <p:sldId id="300" r:id="rId107"/>
    <p:sldId id="340" r:id="rId108"/>
    <p:sldId id="299" r:id="rId109"/>
    <p:sldId id="339" r:id="rId110"/>
    <p:sldId id="355" r:id="rId111"/>
    <p:sldId id="338" r:id="rId112"/>
    <p:sldId id="380" r:id="rId113"/>
    <p:sldId id="381" r:id="rId114"/>
    <p:sldId id="369" r:id="rId115"/>
    <p:sldId id="370" r:id="rId116"/>
    <p:sldId id="387" r:id="rId117"/>
    <p:sldId id="388" r:id="rId118"/>
    <p:sldId id="393" r:id="rId119"/>
    <p:sldId id="394" r:id="rId120"/>
    <p:sldId id="395" r:id="rId121"/>
    <p:sldId id="396" r:id="rId122"/>
    <p:sldId id="397" r:id="rId123"/>
    <p:sldId id="398" r:id="rId124"/>
    <p:sldId id="399" r:id="rId125"/>
    <p:sldId id="400" r:id="rId126"/>
    <p:sldId id="356" r:id="rId127"/>
    <p:sldId id="357" r:id="rId128"/>
    <p:sldId id="364" r:id="rId129"/>
    <p:sldId id="365" r:id="rId130"/>
    <p:sldId id="366" r:id="rId131"/>
    <p:sldId id="371" r:id="rId132"/>
    <p:sldId id="372" r:id="rId133"/>
    <p:sldId id="373" r:id="rId134"/>
    <p:sldId id="374" r:id="rId135"/>
    <p:sldId id="375" r:id="rId136"/>
    <p:sldId id="389" r:id="rId137"/>
    <p:sldId id="390" r:id="rId1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0EA0D4-DF0D-4681-95C7-0753B9C3B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70F5920-BD9A-43ED-A706-164658A7C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19208BC-DA8C-4CB2-A377-FFBC592F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D7FB9C-58AF-4A7D-A9CF-4A4477F4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6F5B6C-A84D-4465-8AD2-AAE3D285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5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E98280-3F59-4B7C-A2A2-87DD2B88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F7F859A-6B3A-4B28-A25D-0EA3FBE7B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95F12F-19B8-4D0F-8FD6-F10CBF54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94520C-74D3-4651-8C06-BA397B43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4A014D-2F5C-4BE5-A9B5-FE11E591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3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A854B5E-1B16-42F3-86D7-6B93B6E91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31378A7-4DA6-43B0-B48A-887E98CB8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3EBE043-CAE4-4CDC-B83A-E12B73D7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4AE04C-D64A-43DA-A812-8DD62F94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099E468-9E90-4053-9BBD-C481BB63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B58EFE-C7C5-44B7-B516-B381C57A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B68A75-0E3D-4ED5-A84E-55CA8C63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460D148-67EA-44C6-BB18-FBF2039D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7B3076-5D0A-4E48-BE62-A623886E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01761F-45AD-4087-AE5F-778540E1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7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651144-351C-4C1A-863E-C632B195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849DB87-A6AE-497C-A870-14307A95D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FD6FD0-E012-4F28-B980-6DE5B5D7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4EE294-1419-4BA0-B673-DB31BEBE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FC6C3A4-692C-4B29-961D-B04B28FA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3F191D-84BE-4239-9635-0209067B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4FA904-A637-41FC-8A21-2BD6D47F6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EE835B0-694F-41B0-A468-2E49CC35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3D3CD8-8D3A-4938-9FDD-BFB649A3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87D1A3C-82A3-4FCC-9335-166CF657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006638E-AD5F-4356-8DE9-09CAA18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7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1472E7-B427-4974-9343-23BDD6A9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22D53C-E4EC-413A-86AE-E263E745C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14B304D-4386-4F4F-BAB2-7F3B48091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D65EC35-D887-4DCD-AC26-E43FB648D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6DDBCD6-A875-4F6B-AEBD-3DD9F5575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18BCC66-5FEB-46C1-B8AF-07E9804A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328BA20-0C25-4FFA-A815-9F596B8B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1BE5D38-FC83-449F-9441-E51C979B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9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66694A-3CAD-465E-89C2-56C07316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D94B45F-E5F9-458E-8D45-8A63AF96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9784037-A752-47EE-84D5-8357EDE3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DF22977-1F11-4C86-9451-131B4185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6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E1F7ED8-F4BF-4FB1-AC78-C1214653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391CCF2-E958-49B5-931A-F993532D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DF8BBDB-13ED-424E-B05C-1B14EF52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1656DB-B6E3-491D-B5A2-0E026AA68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51B1D4-C364-4EA1-A0F8-34CF9611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F6759FB-DA94-4A16-A45E-B0A324809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AE914D-6142-4252-8DB9-ACF74778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9FE21BB-5FD3-4696-B389-3C8F1F35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7C1389-9191-4CCF-9FFB-6645C9F5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F1C0C3-39C7-4D77-9167-1C2F1D7B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C68B08A-B820-4289-AE01-1BAEEF4F2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3148C67-BB35-4BB1-8678-E3441C527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9519D99-B617-4A5B-956B-CFBD652A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A507D-0B8C-4573-92BE-EE8161FC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DBA0E5-2C05-4F70-B101-6DB7D5ED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6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581343-7598-437A-B288-7E86B353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ADABC0-7E74-4213-81C7-B0C06CFE5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CA4AAA-2E31-4B18-B12F-4DB43933F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D569-13CF-4F07-8D8C-B6803480DF09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F5AE54-A9BC-47FB-AA96-6DB88F779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95E0CE-CB16-4641-A9E4-0B32791F4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5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09DD10-C532-499E-A672-A7A947C8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7584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latin typeface="+mn-lt"/>
              </a:rPr>
              <a:t>ЗАДАЧНИК</a:t>
            </a: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>для подготовки к квалификационному экзамену в области оценочной деятельности по направлению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>«ОЦЕНКА НЕДВИЖИМОСТИ»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400" b="1" dirty="0">
                <a:solidFill>
                  <a:srgbClr val="0070C0"/>
                </a:solidFill>
                <a:latin typeface="+mn-lt"/>
              </a:rPr>
              <a:t>(с применением калькулятора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TI BA II Plus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 и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2B1F0B-F3F7-4D7A-931A-D429B69A9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1621"/>
            <a:ext cx="10515600" cy="49730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г. Москва, 201</a:t>
            </a:r>
            <a:r>
              <a:rPr lang="en-US" dirty="0">
                <a:solidFill>
                  <a:srgbClr val="0070C0"/>
                </a:solidFill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F4534123-5683-4F99-BE9E-68267B525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DE2B1F0B-F3F7-4D7A-931A-D429B69A99BF}"/>
              </a:ext>
            </a:extLst>
          </p:cNvPr>
          <p:cNvSpPr txBox="1">
            <a:spLocks/>
          </p:cNvSpPr>
          <p:nvPr/>
        </p:nvSpPr>
        <p:spPr>
          <a:xfrm>
            <a:off x="7789818" y="474287"/>
            <a:ext cx="3640183" cy="497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>
                <a:solidFill>
                  <a:srgbClr val="0070C0"/>
                </a:solidFill>
              </a:rPr>
              <a:t>Редакция от </a:t>
            </a:r>
            <a:r>
              <a:rPr lang="en-US" sz="2400" i="1" dirty="0">
                <a:solidFill>
                  <a:srgbClr val="0070C0"/>
                </a:solidFill>
              </a:rPr>
              <a:t>4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  <a:r>
              <a:rPr lang="en-US" sz="2400" i="1" dirty="0" smtClean="0">
                <a:solidFill>
                  <a:srgbClr val="0070C0"/>
                </a:solidFill>
              </a:rPr>
              <a:t>02</a:t>
            </a:r>
            <a:r>
              <a:rPr lang="ru-RU" sz="2400" i="1" dirty="0" smtClean="0">
                <a:solidFill>
                  <a:srgbClr val="0070C0"/>
                </a:solidFill>
              </a:rPr>
              <a:t>.201</a:t>
            </a:r>
            <a:r>
              <a:rPr lang="en-US" sz="2400" i="1" dirty="0">
                <a:solidFill>
                  <a:srgbClr val="0070C0"/>
                </a:solidFill>
              </a:rPr>
              <a:t>8</a:t>
            </a:r>
            <a:r>
              <a:rPr lang="ru-RU" sz="2400" i="1" dirty="0">
                <a:solidFill>
                  <a:srgbClr val="0070C0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46171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взнос на амортизацию единицы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текущая стоимость;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величина: 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[PV]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[PMT]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=1*0,10/(1-(1+0,10)^(-3))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или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=1*0,10/(1-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(1+0,10)^3)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Величина аннуитетного платежа в погашение кредита рассчитывается по этой же функции.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PV –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величина кредита.</a:t>
            </a:r>
            <a:endParaRPr lang="en-US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6494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в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ценах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2016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затраты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замещение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/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воспроизводство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с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учетом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физического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износа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складского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здания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железобетона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расположено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Саратовской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области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Следует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использовать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только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один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наиболее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близкий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аналог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учесть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корректировку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объем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Отрасль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–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деревообработка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Строительный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объем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оценки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8000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В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справочнике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приведены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удельные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показатели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стоимости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строительства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ценах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Московской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области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состоянию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2014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Возраст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оценки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10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полный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срок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службы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40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оставшийся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срок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службы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27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Износ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определить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методу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эффективного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возраста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Прибыль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предпринимателя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функциональное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внешнее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устаревание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равны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нулю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сотен</a:t>
            </a:r>
            <a:r>
              <a:rPr lang="en-GB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en-US" sz="2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</a:t>
            </a:r>
            <a:r>
              <a:rPr lang="ru-RU" sz="2200" i="1" dirty="0">
                <a:solidFill>
                  <a:srgbClr val="0070C0"/>
                </a:solidFill>
                <a:latin typeface="Calibri" panose="020F0502020204030204" pitchFamily="34" charset="0"/>
              </a:rPr>
              <a:t>На экзамене необходимо внимательно отнестись в выбору объекта-аналога в первой таблице. С одной стороны, более подходит аналог «Склад готовой продукции для деревообрабатывающих предприятий», но он имеет другой конструктив. С другой стороны, судя по названию таблицы «… из отраслевого справочника», ВСЕ аналоги относятся к деревообработке.</a:t>
            </a:r>
            <a:endParaRPr lang="en-US" sz="2200" i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17263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69004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i="1" dirty="0">
                <a:solidFill>
                  <a:srgbClr val="0070C0"/>
                </a:solidFill>
                <a:latin typeface="Calibri" panose="020F0502020204030204" pitchFamily="34" charset="0"/>
              </a:rPr>
              <a:t>Данные об объектах-аналогах из отраслевого справочника.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F0E5AB5C-6FC3-4648-B1E6-2406FB179C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83755"/>
              </p:ext>
            </p:extLst>
          </p:nvPr>
        </p:nvGraphicFramePr>
        <p:xfrm>
          <a:off x="262466" y="1538678"/>
          <a:ext cx="11624734" cy="311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5746">
                  <a:extLst>
                    <a:ext uri="{9D8B030D-6E8A-4147-A177-3AD203B41FA5}">
                      <a16:colId xmlns:a16="http://schemas.microsoft.com/office/drawing/2014/main" xmlns="" val="509697879"/>
                    </a:ext>
                  </a:extLst>
                </a:gridCol>
                <a:gridCol w="2009213">
                  <a:extLst>
                    <a:ext uri="{9D8B030D-6E8A-4147-A177-3AD203B41FA5}">
                      <a16:colId xmlns:a16="http://schemas.microsoft.com/office/drawing/2014/main" xmlns="" val="3498151552"/>
                    </a:ext>
                  </a:extLst>
                </a:gridCol>
                <a:gridCol w="2059132">
                  <a:extLst>
                    <a:ext uri="{9D8B030D-6E8A-4147-A177-3AD203B41FA5}">
                      <a16:colId xmlns:a16="http://schemas.microsoft.com/office/drawing/2014/main" xmlns="" val="2759682232"/>
                    </a:ext>
                  </a:extLst>
                </a:gridCol>
                <a:gridCol w="2280643">
                  <a:extLst>
                    <a:ext uri="{9D8B030D-6E8A-4147-A177-3AD203B41FA5}">
                      <a16:colId xmlns:a16="http://schemas.microsoft.com/office/drawing/2014/main" xmlns="" val="1529351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Материал несущих конструкций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Строительный объем, куб.м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Удельн</a:t>
                      </a: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показ. стоимости строит., руб./</a:t>
                      </a:r>
                      <a:r>
                        <a:rPr lang="ru-RU" sz="2000" b="1" kern="12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куб.м</a:t>
                      </a:r>
                      <a:endParaRPr lang="ru-RU" sz="20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653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Административно-бытовой корпус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ж/б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8204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Склад для хранения пиломатериалов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ж/б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6 500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3 253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180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Склад готовой продукции для деревообрабатывающих предприятий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кирпич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7 500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2 319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97103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Цех для производства технологических брикетов из </a:t>
                      </a:r>
                      <a:r>
                        <a:rPr lang="ru-RU" sz="2000" b="1" kern="1200" dirty="0" err="1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коры</a:t>
                      </a:r>
                      <a:endParaRPr lang="ru-RU" sz="20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кирпич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8 370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4 331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6654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Склад для хранения пиломатериалов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сэндвич-панели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1 611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5562013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7C9EAEE-69CE-42B5-AC44-B9864583B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42929"/>
              </p:ext>
            </p:extLst>
          </p:nvPr>
        </p:nvGraphicFramePr>
        <p:xfrm>
          <a:off x="262466" y="4737354"/>
          <a:ext cx="11624734" cy="1962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3382">
                  <a:extLst>
                    <a:ext uri="{9D8B030D-6E8A-4147-A177-3AD203B41FA5}">
                      <a16:colId xmlns:a16="http://schemas.microsoft.com/office/drawing/2014/main" xmlns="" val="344878760"/>
                    </a:ext>
                  </a:extLst>
                </a:gridCol>
                <a:gridCol w="5641352">
                  <a:extLst>
                    <a:ext uri="{9D8B030D-6E8A-4147-A177-3AD203B41FA5}">
                      <a16:colId xmlns:a16="http://schemas.microsoft.com/office/drawing/2014/main" xmlns="" val="3497420707"/>
                    </a:ext>
                  </a:extLst>
                </a:gridCol>
              </a:tblGrid>
              <a:tr h="3313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Отношение объема объекта оценки к аналогу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Поправка на разницу в объеме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636923"/>
                  </a:ext>
                </a:extLst>
              </a:tr>
              <a:tr h="2731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0,30 – 0,49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4585427"/>
                  </a:ext>
                </a:extLst>
              </a:tr>
              <a:tr h="2731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0,50 – 0,79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8556074"/>
                  </a:ext>
                </a:extLst>
              </a:tr>
              <a:tr h="2731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0,80 – 1,20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783547"/>
                  </a:ext>
                </a:extLst>
              </a:tr>
              <a:tr h="28404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1,21 – 2,00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9997884"/>
                  </a:ext>
                </a:extLst>
              </a:tr>
              <a:tr h="273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&gt; 2,01</a:t>
                      </a:r>
                      <a:endParaRPr lang="ru-RU" sz="2000" b="1" kern="120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1468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65136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69004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i="1" dirty="0">
                <a:solidFill>
                  <a:srgbClr val="0070C0"/>
                </a:solidFill>
                <a:latin typeface="Calibri" panose="020F0502020204030204" pitchFamily="34" charset="0"/>
              </a:rPr>
              <a:t>Регионально-экономическая корректировка по материалу стен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>
                <a:solidFill>
                  <a:srgbClr val="0070C0"/>
                </a:solidFill>
                <a:latin typeface="Calibri" panose="020F0502020204030204" pitchFamily="34" charset="0"/>
              </a:rPr>
              <a:t>Индексы цен в строительстве по РФ (по отношению к базовому году).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3F5BE8F5-1F04-4C2D-A7D0-B1BCC2420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09797"/>
              </p:ext>
            </p:extLst>
          </p:nvPr>
        </p:nvGraphicFramePr>
        <p:xfrm>
          <a:off x="176463" y="1495221"/>
          <a:ext cx="11839074" cy="1935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4470">
                  <a:extLst>
                    <a:ext uri="{9D8B030D-6E8A-4147-A177-3AD203B41FA5}">
                      <a16:colId xmlns:a16="http://schemas.microsoft.com/office/drawing/2014/main" xmlns="" val="2074433294"/>
                    </a:ext>
                  </a:extLst>
                </a:gridCol>
                <a:gridCol w="1648178">
                  <a:extLst>
                    <a:ext uri="{9D8B030D-6E8A-4147-A177-3AD203B41FA5}">
                      <a16:colId xmlns:a16="http://schemas.microsoft.com/office/drawing/2014/main" xmlns="" val="1565020174"/>
                    </a:ext>
                  </a:extLst>
                </a:gridCol>
                <a:gridCol w="1490133">
                  <a:extLst>
                    <a:ext uri="{9D8B030D-6E8A-4147-A177-3AD203B41FA5}">
                      <a16:colId xmlns:a16="http://schemas.microsoft.com/office/drawing/2014/main" xmlns="" val="185240667"/>
                    </a:ext>
                  </a:extLst>
                </a:gridCol>
                <a:gridCol w="1998134">
                  <a:extLst>
                    <a:ext uri="{9D8B030D-6E8A-4147-A177-3AD203B41FA5}">
                      <a16:colId xmlns:a16="http://schemas.microsoft.com/office/drawing/2014/main" xmlns="" val="2996235169"/>
                    </a:ext>
                  </a:extLst>
                </a:gridCol>
                <a:gridCol w="1528159">
                  <a:extLst>
                    <a:ext uri="{9D8B030D-6E8A-4147-A177-3AD203B41FA5}">
                      <a16:colId xmlns:a16="http://schemas.microsoft.com/office/drawing/2014/main" xmlns="" val="41442379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Регион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Материал стен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0681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кирпич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ж/б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сэндвич панели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древесина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274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669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96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Саратовская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417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Томская область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925729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BBA5DDA0-9101-47F4-8C7A-21BEDAB29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85146"/>
              </p:ext>
            </p:extLst>
          </p:nvPr>
        </p:nvGraphicFramePr>
        <p:xfrm>
          <a:off x="176462" y="3876090"/>
          <a:ext cx="11839071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8629">
                  <a:extLst>
                    <a:ext uri="{9D8B030D-6E8A-4147-A177-3AD203B41FA5}">
                      <a16:colId xmlns:a16="http://schemas.microsoft.com/office/drawing/2014/main" xmlns="" val="3638827786"/>
                    </a:ext>
                  </a:extLst>
                </a:gridCol>
                <a:gridCol w="844484">
                  <a:extLst>
                    <a:ext uri="{9D8B030D-6E8A-4147-A177-3AD203B41FA5}">
                      <a16:colId xmlns:a16="http://schemas.microsoft.com/office/drawing/2014/main" xmlns="" val="57740559"/>
                    </a:ext>
                  </a:extLst>
                </a:gridCol>
                <a:gridCol w="972107">
                  <a:extLst>
                    <a:ext uri="{9D8B030D-6E8A-4147-A177-3AD203B41FA5}">
                      <a16:colId xmlns:a16="http://schemas.microsoft.com/office/drawing/2014/main" xmlns="" val="52114048"/>
                    </a:ext>
                  </a:extLst>
                </a:gridCol>
                <a:gridCol w="958530">
                  <a:extLst>
                    <a:ext uri="{9D8B030D-6E8A-4147-A177-3AD203B41FA5}">
                      <a16:colId xmlns:a16="http://schemas.microsoft.com/office/drawing/2014/main" xmlns="" val="3740356117"/>
                    </a:ext>
                  </a:extLst>
                </a:gridCol>
                <a:gridCol w="966677">
                  <a:extLst>
                    <a:ext uri="{9D8B030D-6E8A-4147-A177-3AD203B41FA5}">
                      <a16:colId xmlns:a16="http://schemas.microsoft.com/office/drawing/2014/main" xmlns="" val="2137515859"/>
                    </a:ext>
                  </a:extLst>
                </a:gridCol>
                <a:gridCol w="954457">
                  <a:extLst>
                    <a:ext uri="{9D8B030D-6E8A-4147-A177-3AD203B41FA5}">
                      <a16:colId xmlns:a16="http://schemas.microsoft.com/office/drawing/2014/main" xmlns="" val="927955690"/>
                    </a:ext>
                  </a:extLst>
                </a:gridCol>
                <a:gridCol w="1139103">
                  <a:extLst>
                    <a:ext uri="{9D8B030D-6E8A-4147-A177-3AD203B41FA5}">
                      <a16:colId xmlns:a16="http://schemas.microsoft.com/office/drawing/2014/main" xmlns="" val="4022982694"/>
                    </a:ext>
                  </a:extLst>
                </a:gridCol>
                <a:gridCol w="915084">
                  <a:extLst>
                    <a:ext uri="{9D8B030D-6E8A-4147-A177-3AD203B41FA5}">
                      <a16:colId xmlns:a16="http://schemas.microsoft.com/office/drawing/2014/main" xmlns="" val="14597778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Группа индексов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(строительство объектов с несущими конструкциями из …)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3644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кирпича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2482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ж/б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5224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сэндвич панелей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068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6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древесины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160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7356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1. В качестве аналога выбираем: </a:t>
            </a:r>
            <a:r>
              <a:rPr lang="ru-RU" sz="2400" b="1" dirty="0">
                <a:solidFill>
                  <a:srgbClr val="0070C0"/>
                </a:solidFill>
              </a:rPr>
              <a:t>«склад для хранения пиломатериалов» - ж/б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Отношение строительного объёма объекта оценки к аналогу составит: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8 000 / 6 500 = 1,23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Из таблицы №2 корректировка на разницу в строительном объёме составит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0,87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4. Региональная экономическая корректировка по материалу стен составит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0,8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5. Изменение индекса цен для ж/б объектов за период с 2014 по 2016 гг. составит: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184 / 176 = 1,0454545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6. Определяем срок службы здания: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40 лет – 27 лет = 13 лет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7. Определяем накопленный износ объекта оценки: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13 лет / 40 лет = 0,325 или 32,5%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8. Определяем затраты на замещение/воспроизводство здания без учёта износа: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3 253 х 0,87 × 0,8 ×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1,0454545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× 8 000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= 18 936 008 руб./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9. Определяем рыночную стоимость здания: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18 936 008 × (1 – 32,5%) = 12 781 805 руб.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 учётом округления до сотен тысяч –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12 800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60979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Рассчитать стоимость единого объекта недвижимости в составе: коттедж и земельный участок, если известно, что аналог был продан за 1 000 000 руб., но его площадь больше на 40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и у этого аналога был гараж. Наличие гаража увеличивает стоимость на 100 000 руб., каждый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общей площади  увеличивает стоимость на 8 000 руб.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13806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1.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корректировку на площадь: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8 000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40 = 320 000р.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2.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стоимость объекта оценки: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1 000 000 – 320 000 – 100 000 = 580 000р.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5220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4-х звёздочной гостиницы с годовым ЧОД = 1300000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	Аналог 1:  4-х звёздочная гостиница продана за 8 400 000 руб., её годовой ЧОД составлял 1 000 000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	Аналог 2:  3-х звёздочная гостиница продана за 8 000 000 руб., её годовой ЧОД составлял 1 200 000 руб.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354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i="1" dirty="0">
                <a:solidFill>
                  <a:srgbClr val="0070C0"/>
                </a:solidFill>
              </a:rPr>
              <a:t>   </a:t>
            </a:r>
            <a:r>
              <a:rPr lang="ru-RU" sz="2400" dirty="0">
                <a:solidFill>
                  <a:srgbClr val="0070C0"/>
                </a:solidFill>
              </a:rPr>
              <a:t>В задаче лишние данные. В качестве аналога необходимо использовать только 4-х звёздочную гостиницу. Позднее условие данной задачи было изменено: объектом оценки была 5-ти звёздочная гостиница, а в качестве аналогов использовались 5-ти звёздочная и 3-х звёздочная гостиницы.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1.Определяем коэффициент капитализации: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</a:rPr>
              <a:t>R </a:t>
            </a:r>
            <a:r>
              <a:rPr lang="ru-RU" sz="3600" b="1" dirty="0">
                <a:solidFill>
                  <a:srgbClr val="0070C0"/>
                </a:solidFill>
              </a:rPr>
              <a:t>= 1 000 000 / 8 400 000 = 0,119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2.Определяем рыночную стоимость: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РС = 1 300 000 / 0,119 = 10 900 000 руб</a:t>
            </a:r>
            <a:r>
              <a:rPr lang="ru-RU" sz="2400" b="1" dirty="0">
                <a:solidFill>
                  <a:srgbClr val="0070C0"/>
                </a:solidFill>
              </a:rPr>
              <a:t>. </a:t>
            </a:r>
            <a:r>
              <a:rPr lang="ru-RU" sz="2400" dirty="0">
                <a:solidFill>
                  <a:srgbClr val="0070C0"/>
                </a:solidFill>
              </a:rPr>
              <a:t>(с учётом округления)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Примечание: При расчёте через мультипликатор получим: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</a:rPr>
              <a:t>8 400 000 / 1 000 000 = 8</a:t>
            </a:r>
            <a:r>
              <a:rPr lang="en-US" sz="3600" b="1" dirty="0">
                <a:solidFill>
                  <a:srgbClr val="0070C0"/>
                </a:solidFill>
              </a:rPr>
              <a:t>,</a:t>
            </a:r>
            <a:r>
              <a:rPr lang="ru-RU" sz="3600" b="1" dirty="0">
                <a:solidFill>
                  <a:srgbClr val="0070C0"/>
                </a:solidFill>
              </a:rPr>
              <a:t>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</a:rPr>
              <a:t>1 300 000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8</a:t>
            </a:r>
            <a:r>
              <a:rPr lang="en-US" sz="3600" b="1" dirty="0">
                <a:solidFill>
                  <a:srgbClr val="0070C0"/>
                </a:solidFill>
              </a:rPr>
              <a:t>,</a:t>
            </a:r>
            <a:r>
              <a:rPr lang="ru-RU" sz="3600" b="1" dirty="0">
                <a:solidFill>
                  <a:srgbClr val="0070C0"/>
                </a:solidFill>
              </a:rPr>
              <a:t>4 = 10 920 000 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3049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Влияние величины площади на стоимость описывается зависимостью: С=500-2×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S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Определить величину корректировки на площадь (с учётом знака) при условии, что площадь объекта-аналога 70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., а площадь объекта оценки 50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6621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Корректировка составит: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(500 – 2×50) / (500 – 2×70) – 1 = 0,11 = +11%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21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Практические советы для экзамена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1. В случае, если известная денежная величина (платеж, будущая или текущая стоимость) равна единице, то искомые величины являются факторами (коэффициентами) стоимости, которые обычно приводятся в виде таблиц в приложениях к различным книгам и учебникам.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2. В сложных задачах имеет смысл определять именно факторы стоимости, и выписывать их отдельно. В случае пересчёта денежных потоков (при проверке ошибок), а также в задачах с плавающей ставкой не надо будет заново использовать блок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, а достаточно использовать  готовые факторы.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3. Если нет уже сформировавшейся привычки, то менять значения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P/Y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и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C/Y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в процессе экзамена весьма рискованно. Есть риск забыть восстановить  значения по умолчанию, и тогда все последующие задачи с применением блока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дадут неверный результат. Это первое. Второе – ручной пересчет периодов и ставок поможет отследить условие задачи и логику расчётов.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157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№3.2.2.4.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Объект продан 5 месяцев назад. Рост цен: 1% в месяц. Определить величину корректировки (со знаком).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600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№3.2.2.4.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Корректировка составит: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 + 0,01) </a:t>
            </a:r>
            <a:r>
              <a:rPr lang="ru-RU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1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05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– это </a:t>
            </a:r>
            <a:r>
              <a:rPr lang="ru-RU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неправильный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ответ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Внимание! Если при решении этой задачи в калькуляторе будет выставлено 2 знака после запятой, то получим неправильный ответ, который и указан выше. Выставив 3 или 4 знака после запятой, получим:</a:t>
            </a:r>
          </a:p>
          <a:p>
            <a:pPr indent="432000" algn="just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 + 0,01) </a:t>
            </a:r>
            <a:r>
              <a:rPr lang="ru-RU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1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0510 или 5,1 %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Появилась задача, в которой период составляет полтора года, и дано годовое удорожание в процентах (например, 10% в год). В данном случае корректировка составит: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 + 0,1) </a:t>
            </a:r>
            <a:r>
              <a:rPr lang="ru-RU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1,5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46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№3.2.2.10.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lvl="2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рыночную стоимость земельного участка площадью 2 га, категории земли поселений, разрешенное использование – строительство торговых объектов. Имеется информация о следующих предложениях на продажу земельных участков (цена предложения, площадь, категория, разрешенное использование).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 1. 450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, 2 га, земли поселений, строительство офиса.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 2. 700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, 2,2 га, земли поселений, строительство ТЦ.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 3. 400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, площадь 1,8 га, земли промышленности, строительство станции с производственного  объекта с торговыми площадями.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 4. 500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, 1,8 га, земли поселений, строительство автозаправочной станции с объектами придорожного сервиса.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 5. 600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, площадь 2га, земли поселений, строительство торговых объектов.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расчета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предположить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что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НЭИ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всех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предложений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соответствует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разрешенному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использованию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корректировка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5%,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корректировка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единицы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сравнении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– 1га –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аналога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отклонении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аналога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+/10%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соответственно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+/-3%. П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очие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характеристики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считать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иденти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чными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веса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использованных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аналогов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взять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равными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десятков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27702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№3.2.2.10.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Для расчётов используем аналоги 2 и 5.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Аналог 2. Удельная цена предложения: </a:t>
            </a:r>
            <a:r>
              <a:rPr lang="ru-RU" sz="2400" b="1" dirty="0">
                <a:solidFill>
                  <a:srgbClr val="0070C0"/>
                </a:solidFill>
              </a:rPr>
              <a:t>700 000 / 2,2 = 318 181,82р.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Аналог 5. Удельная цена предложения: </a:t>
            </a:r>
            <a:r>
              <a:rPr lang="ru-RU" sz="2400" b="1" dirty="0">
                <a:solidFill>
                  <a:srgbClr val="0070C0"/>
                </a:solidFill>
              </a:rPr>
              <a:t>600 000 / 2,0 = 300 000,00р.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С учётом скидки на торг удельные цены предложения составят: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Аналог 2: </a:t>
            </a:r>
            <a:r>
              <a:rPr lang="ru-RU" sz="2400" b="1" dirty="0">
                <a:solidFill>
                  <a:srgbClr val="0070C0"/>
                </a:solidFill>
              </a:rPr>
              <a:t>318 181,82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 </a:t>
            </a:r>
            <a:r>
              <a:rPr lang="ru-RU" sz="2400" b="1" dirty="0">
                <a:solidFill>
                  <a:srgbClr val="0070C0"/>
                </a:solidFill>
              </a:rPr>
              <a:t>0,95 = 302 272,73р.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Аналог 5: </a:t>
            </a:r>
            <a:r>
              <a:rPr lang="ru-RU" sz="2400" b="1" dirty="0">
                <a:solidFill>
                  <a:srgbClr val="0070C0"/>
                </a:solidFill>
              </a:rPr>
              <a:t>300 000,00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0,95 = 285 000,00р.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Аналог 2 отличается от объекта оценки на +10%. По условиям задачи необходимо применить </a:t>
            </a:r>
            <a:r>
              <a:rPr lang="ru-RU" sz="2400" b="1" i="1" dirty="0">
                <a:solidFill>
                  <a:srgbClr val="0070C0"/>
                </a:solidFill>
              </a:rPr>
              <a:t>повышающую</a:t>
            </a:r>
            <a:r>
              <a:rPr lang="ru-RU" sz="2400" dirty="0">
                <a:solidFill>
                  <a:srgbClr val="0070C0"/>
                </a:solidFill>
              </a:rPr>
              <a:t> корректировку в размере +3% к удельной цене 1га: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</a:rPr>
              <a:t>302 272,73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1,03 = 311 340,91р.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Аналог 5 корректировки на площадь не требует.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 Определяем средневзвешенную величину скорректированных цен аналогов.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311 340,91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0,5 + 285 000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0,5 = 298 170,45р.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Стоимость оцениваемого объекта составит: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298 170,45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2га = 596 340,90р. = 600 </a:t>
            </a:r>
            <a:r>
              <a:rPr lang="ru-RU" sz="2400" b="1" dirty="0" err="1">
                <a:solidFill>
                  <a:srgbClr val="0070C0"/>
                </a:solidFill>
              </a:rPr>
              <a:t>тыс.р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9998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     Задачи: сравнительный (доходный)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Валовый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рентный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мультипликатор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офисных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помещений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5.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Определить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рыночную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офисного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помещения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общей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площадью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м.,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если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известно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что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оно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сдано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общей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месяц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дополнительно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арендатор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возмещает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операционные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расходы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расчета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общей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месяц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возмещения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операционных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расходов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соответствуют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рыночным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сотен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5819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Глоссарий: Валовый рентный мультипликатор - показатель, равный отношению цены продажи к валовому доходу от объекта недвижимости.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>
              <a:solidFill>
                <a:srgbClr val="0070C0"/>
              </a:solidFill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Доход = (1 000 + 100)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100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12 мес. = 1 320 000р.</a:t>
            </a:r>
            <a:endParaRPr lang="ru-RU" sz="3600" dirty="0">
              <a:solidFill>
                <a:srgbClr val="0070C0"/>
              </a:solidFill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600" b="1" dirty="0">
              <a:solidFill>
                <a:srgbClr val="0070C0"/>
              </a:solidFill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Стоимость = 1 320 000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5 = 6 600 000р.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79100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Рассчитать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бизнес-центра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класса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(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находится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центре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отделка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евростандарт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данные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характеристики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типичны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данного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класса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).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Аналог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класс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С, 50 000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./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находится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окраине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простая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отделка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данные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характеристики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типичны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данного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класса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).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Класс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С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дешевле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25%,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евроотделка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лучше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простой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16%,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центр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лучше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окраины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14%.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Определение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класса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включает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себя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характеристики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отделки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i="1" dirty="0" err="1">
                <a:solidFill>
                  <a:srgbClr val="0070C0"/>
                </a:solidFill>
                <a:latin typeface="Calibri" panose="020F0502020204030204" pitchFamily="34" charset="0"/>
              </a:rPr>
              <a:t>местоположения</a:t>
            </a:r>
            <a:r>
              <a:rPr lang="en-GB" b="1" i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43188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№3.2.2.13.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1. Таблица корректировок: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2. Корректировка на класс: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1 / 0,75 = 1,333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3. Корректировка на отделку: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1,16 / 1 = 1,16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4. Корректировка на местоположение: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1,14 / 1 = 1,14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</a:t>
            </a:r>
            <a:r>
              <a:rPr lang="ru-RU" sz="2400" b="1" i="1" u="sng" dirty="0">
                <a:solidFill>
                  <a:srgbClr val="0070C0"/>
                </a:solidFill>
              </a:rPr>
              <a:t>Примечание:</a:t>
            </a:r>
            <a:r>
              <a:rPr lang="ru-RU" sz="2400" dirty="0">
                <a:solidFill>
                  <a:srgbClr val="0070C0"/>
                </a:solidFill>
              </a:rPr>
              <a:t> Если из условий задачи на экзамене будет однозначно ясно, что корректировка на класс включает в себя все остальные корректировки, то применяется только она одна. Если нет, то общая корректировка составит: </a:t>
            </a:r>
            <a:r>
              <a:rPr lang="ru-RU" sz="2400" b="1" dirty="0">
                <a:solidFill>
                  <a:srgbClr val="0070C0"/>
                </a:solidFill>
              </a:rPr>
              <a:t>1,333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1,16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2400" b="1" dirty="0">
                <a:solidFill>
                  <a:srgbClr val="0070C0"/>
                </a:solidFill>
              </a:rPr>
              <a:t> 1,14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EFD4322-751C-4C40-863F-9F27F47C0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90452"/>
              </p:ext>
            </p:extLst>
          </p:nvPr>
        </p:nvGraphicFramePr>
        <p:xfrm>
          <a:off x="838200" y="1706394"/>
          <a:ext cx="3469849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647">
                  <a:extLst>
                    <a:ext uri="{9D8B030D-6E8A-4147-A177-3AD203B41FA5}">
                      <a16:colId xmlns:a16="http://schemas.microsoft.com/office/drawing/2014/main" xmlns="" val="2770963298"/>
                    </a:ext>
                  </a:extLst>
                </a:gridCol>
                <a:gridCol w="1018095">
                  <a:extLst>
                    <a:ext uri="{9D8B030D-6E8A-4147-A177-3AD203B41FA5}">
                      <a16:colId xmlns:a16="http://schemas.microsoft.com/office/drawing/2014/main" xmlns="" val="43977680"/>
                    </a:ext>
                  </a:extLst>
                </a:gridCol>
                <a:gridCol w="952107">
                  <a:extLst>
                    <a:ext uri="{9D8B030D-6E8A-4147-A177-3AD203B41FA5}">
                      <a16:colId xmlns:a16="http://schemas.microsoft.com/office/drawing/2014/main" xmlns="" val="127931381"/>
                    </a:ext>
                  </a:extLst>
                </a:gridCol>
              </a:tblGrid>
              <a:tr h="35818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ОО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ОА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8056505"/>
                  </a:ext>
                </a:extLst>
              </a:tr>
              <a:tr h="3581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Класс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0,75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6950768"/>
                  </a:ext>
                </a:extLst>
              </a:tr>
              <a:tr h="3581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Отделка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1,16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3405277"/>
                  </a:ext>
                </a:extLst>
              </a:tr>
              <a:tr h="3581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Место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1,14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059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27827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89130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en-GB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Оценщиком</a:t>
            </a:r>
            <a:r>
              <a:rPr lang="en-GB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обнаружен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аналог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который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продается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рассрочку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5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под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10%,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выплаты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конце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данный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процент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ниже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кредиту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13%.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Рассчитать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корректировку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способ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финансирования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если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оценки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продается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условии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моментальной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оплаты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C95458C-8916-4F1E-B22D-313E30FA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Задачи: сравнительный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Задача №3.2.2.14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69472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89130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Экономя на процентах, «льготный» покупатель: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Имея </a:t>
            </a:r>
            <a:r>
              <a:rPr lang="ru-RU" sz="24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одинаковые деньги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(платежи) по рыночной и не рыночной ставкам, сможет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позволить себе более </a:t>
            </a:r>
            <a:r>
              <a:rPr lang="ru-RU" sz="240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дорогое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имущество по нерыночной ставке,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экономя на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процентах.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Затратит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на покупку </a:t>
            </a:r>
            <a:r>
              <a:rPr lang="ru-RU" sz="24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одной и той же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недвижимости </a:t>
            </a:r>
            <a:r>
              <a:rPr lang="ru-RU" sz="240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меньше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денег, чем по рыночной ставке,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мы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должны будем применить к аналогу </a:t>
            </a:r>
            <a:r>
              <a:rPr lang="ru-RU" sz="240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повышающую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корректировку. Но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для чего? Для того, чтобы скорректировать его стоимость, добавив те самые выгоды. А вот при прочих равных, отличаясь только на проценты, скорректированный в сторону повышения стоимости аналог, приведённый к объекту оценки,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будет уже </a:t>
            </a:r>
            <a:r>
              <a:rPr lang="ru-RU" sz="240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дороже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объекта оценки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Другими словами, мы сначала ищем относительные стоимости ОО и ОА, а потом считаем итоговую корректировку – ОО/ОА. И эта корректировка будет понижающей.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  У задачи несколько решений. При расчёте относительных стоимостей мы можем оттолкнуться от стоимости ОО, и тогда стоимость ОА должны увеличить (текущая стоимость при одинаковых платежах будет выше при меньшей процентной ставке), а можем оттолкнуться от ОА, и тогда, рассчитывая стоимость  ОО, вынуждены будем её понизить.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C95458C-8916-4F1E-B22D-313E30FA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Решения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.2.2.14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327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Практические советы для экзамена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4. Для расчётов на начало периода необходимо ввести комбинацию: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] [BGN] [ENTER]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(на экране отобразится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BGN)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Повторный ввод этой комбинации восстановит расчеты на конец периода.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5. В калькуляторе не предусмотрены расчёты на середину периода, только на начало и конец (по умолчанию – на конец). Для расчётов на середину периода (такие задачи редки на экзамене, но всё-таки встречаются) значение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N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должно соответствовать величинам: 0,5 для первого года; 1,5 для второго года; 2,5 для третьего и т.д.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 6. Если считается сразу текущая стоимость, то в настройках достаточно двух знаков после запятой. Если считаются факторы стоимости, то желательно хотя бы три знака после запятой, а в некоторых случаях уже условиями задачи прописано, что расчеты надо проводить с четырьмя знаками после запятой (калькулятор считает в долях, а по условиям задачи результат требуется округлить до сотых долей процента).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77752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89130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№1.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Приравниваем текущую стоимость ОО к единице (моментальная продажа, либо кредит на рыночных условиях). Если бы владелец аналога покупал наш ОО к кредит по рыночной ставке, то платил бы за него: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b="1" dirty="0">
                <a:solidFill>
                  <a:srgbClr val="0070C0"/>
                </a:solidFill>
                <a:latin typeface="Calibri" panose="020F0502020204030204" pitchFamily="34" charset="0"/>
              </a:rPr>
              <a:t>PMT (PV=1, i=13%, </a:t>
            </a:r>
            <a:r>
              <a:rPr lang="pt-B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n=5</a:t>
            </a:r>
            <a:r>
              <a:rPr lang="pt-BR" b="1" dirty="0">
                <a:solidFill>
                  <a:srgbClr val="0070C0"/>
                </a:solidFill>
                <a:latin typeface="Calibri" panose="020F0502020204030204" pitchFamily="34" charset="0"/>
              </a:rPr>
              <a:t>) = </a:t>
            </a:r>
            <a:r>
              <a:rPr lang="pt-B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pt-B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2843</a:t>
            </a: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Но платя такие же деньги (0,2843), он мог бы позволить себе купить к кредит имущество стоимостью: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t-B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PV </a:t>
            </a:r>
            <a:r>
              <a:rPr lang="pt-BR" b="1" dirty="0">
                <a:solidFill>
                  <a:srgbClr val="0070C0"/>
                </a:solidFill>
                <a:latin typeface="Calibri" panose="020F0502020204030204" pitchFamily="34" charset="0"/>
              </a:rPr>
              <a:t>(PMT=0,2843, i=10%,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pt-B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=5</a:t>
            </a:r>
            <a:r>
              <a:rPr lang="pt-BR" b="1" dirty="0">
                <a:solidFill>
                  <a:srgbClr val="0070C0"/>
                </a:solidFill>
                <a:latin typeface="Calibri" panose="020F0502020204030204" pitchFamily="34" charset="0"/>
              </a:rPr>
              <a:t>) = </a:t>
            </a:r>
            <a:r>
              <a:rPr lang="pt-B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1,077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8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 это не что иное, как текущая стоимость ОА. Корректировка составит: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ОО/ОА = 1 / 1,0778 = 0,9278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ПОВЫШАЮЩАЯ корректировка к цене ОО составит 7,78%, но нужна она для того, чтобы определить стоимость ОА относительно ОО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А итоговая корректировка которую требуется найти по условиям задачи –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0,9278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C95458C-8916-4F1E-B22D-313E30FA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Решения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.2.2.14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92249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89130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№2. Приравняем текущие стоимости ОО и ОА к единице, тогда: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Платеж по рыночной ставке: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PMT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PV=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=1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%,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n=5) = 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0,284315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Платеж по льготной ставке: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PMT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(PV=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=1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%,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n=5) = 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0,263797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Разница в платежах составит: 0,284315 – 0,263797 = 0,020518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всех разниц в платежах составит: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PV (PMT=0,0205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18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=13%, n=5) = 0,072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Это не что иное, как текущая стоимость выгод от нерыночных процентов, т.е., беря кредит на рыночных условиях величина кредита составила бы: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 – 0,0722 = 0,9278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 это есть не что иное, как стоимость ОО по рыночной ставке Далее: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ОО/ОА = 0,9278 / 1 =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0,9278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7,22% является процентами только при единичной стоимости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На самом деле это текущая стоимость выгод В ДЕНЬГАХ. И в данном решении 7,22% - понижающая корректировка.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C95458C-8916-4F1E-B22D-313E30FA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Решения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.2.2.14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1349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89130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№3. Предположим что текущая стоимость ОА равна единице. Тогда платёж в погашение кредита составит: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PMT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(PV=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=1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%, n=5) = 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0,2638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 таких же платежах, но рыночной процентной ставке текущая стоимость составит: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PV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PMT=0,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2638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=13%, n=5) =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0,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9278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 это не что иное, как текущая стоимость ОО. Корректировка составит: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ОО/ОА = 0,9278 / 1 =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0,9278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C95458C-8916-4F1E-B22D-313E30FA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Решения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.2.2.14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664798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589130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Примечания: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Все три решения дают одинаковый ответ.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Промежуточная корректировка +7,78% является повышающей, когда мы рассчитываем стоимость ОА через ОО, а корректировка -7,22% является понижающей, когда мы ищем стоимость ОО через ОА.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 использовании стоимостей, отличных от единицы, корректировки +7,78% и -7,22% становятся ДЕНЬГАМИ, но на результат это не влияет.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Не путать корректировки при определении стоимостей ОО и ОА с итоговой корректировкой, требуемой по условию задачи.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Мы должны определить именно стоимости ОО и ОА, и когда мы используем +7,78%, то это не что иное как «ОА дороже ОО на 7,78%», а при использовании корректировки -7,22% - «ОО дешевле ОА на 7,22%». Просто разные базы расчёта в зависимости от решения.</a:t>
            </a:r>
          </a:p>
          <a:p>
            <a:pPr marL="514350" indent="-514350" algn="just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На экзамене засчитывают ответ 0,93,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а не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+7,78%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или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-7,22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%. 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514350" indent="-514350" algn="just">
              <a:spcBef>
                <a:spcPts val="0"/>
              </a:spcBef>
              <a:buAutoNum type="arabicPeriod"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C95458C-8916-4F1E-B22D-313E30FA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Решения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3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.2.2.14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208896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Рассчитать ставку капитализации. На дату оценки срок физической жизни здания составлял 15 лет, эффективный возраст объекта - 30 лет. Полный срок экономической жизни объекта - 60 лет. Безрисковая ставка инвестирования 6%, срок рыночной экспозиции объекта 3 месяца, премия за риск вложения в недвижимость - 4%, премия за инвестиционный менеджмент - 3%, средняя ставка кредитования по залог аналогичных объектов - 12%. Возврат инвестиций осуществляется по методу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Инвуда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Результат округлить до сотых долей процента.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14,53%;  2) 14,75%;  3) 14,91%;  4) 15,76%;  5)  17,83%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686705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оставшийся срок экономической жизни: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60 – 30 = 30 лет.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премию за риск низкой ликвидности: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</a:rPr>
              <a:t>Y</a:t>
            </a:r>
            <a:r>
              <a:rPr lang="en-US" b="1" baseline="-25000" dirty="0" err="1">
                <a:solidFill>
                  <a:srgbClr val="0070C0"/>
                </a:solidFill>
                <a:latin typeface="Calibri" panose="020F0502020204030204" pitchFamily="34" charset="0"/>
              </a:rPr>
              <a:t>rf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 ×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срок экспозиции / 12 = 6% × 3 / 12 = 1,5%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ставку дисконтирования (суммируем безрисковую и все риски):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6% + 1,5% + 4% + 3% = 14,50%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норму возврата, которая по методу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Инвуда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рассчитывается на основе нормы доходности на собственный капитал (ставки дисконтирования).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[Format]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 [FV]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0 [N]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14,5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 [I/Y] [CPT] [PMT]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= 0,145/((1+0,145)^30-1) 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Норма возврата составит 0,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</a:rPr>
              <a:t>0025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или 0,25%: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Ставка капитализации = 14,50% + 0,25% = 14,75%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=""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Решения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884798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3.2.3.4.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Чистый операционный доход от единого объекта недвижимости составляет 300 000 руб. в год. Затраты на замещение для улучшений с учетом износа и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в текущих ценах составляют 600 000 руб., коэффициенты капитализации для земли и улучшений составляют 10% и 15% соответственно. Рассчитать стоимость земельного участка.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20936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3.2.3.4.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1.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ЧОД от улучшений: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600 000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15% = 90 000р.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2.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ЧОД от земли: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300 000 – 90 000 = 210 000р.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3.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стоимость земли: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210 000 / 10% = 2 100 000р.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8363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3.2.3.8.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Ожидаемый поток доходов от объекта – 35000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д.е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в год на протяжении 6 лет. В конце шестого года планируется продажа объекта за 220 000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д.е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Объект был приобретён с привлечением кредита в сумме 100 000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д.е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на срок 10 лет под 12% годовых с ежегодными выплатами в конце периода. Норма доходности по аналогичным объектам составляет 15%. Рассчитать рыночную стоимость недвижимости.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90011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3.2.3.8.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В данном случае рыночная стоимость недвижимости равна сумме текущих стоимостей собственного и заёмного капиталов. Заёмный – 100 000р. Необходимо рассчитать стоимость собственного капитала.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Ежегодный поток доходов 35 000 </a:t>
            </a:r>
            <a:r>
              <a:rPr lang="ru-RU" sz="2400" dirty="0" err="1">
                <a:solidFill>
                  <a:srgbClr val="0070C0"/>
                </a:solidFill>
              </a:rPr>
              <a:t>д.е</a:t>
            </a:r>
            <a:r>
              <a:rPr lang="ru-RU" sz="2400" dirty="0">
                <a:solidFill>
                  <a:srgbClr val="0070C0"/>
                </a:solidFill>
              </a:rPr>
              <a:t>. необходимо уменьшить на величину ежегодных расходов в погашение кредита. Рассчитаем ежегодный платёж при </a:t>
            </a:r>
            <a:r>
              <a:rPr lang="en-US" sz="2400" dirty="0">
                <a:solidFill>
                  <a:srgbClr val="0070C0"/>
                </a:solidFill>
              </a:rPr>
              <a:t>N=10 </a:t>
            </a:r>
            <a:r>
              <a:rPr lang="ru-RU" sz="2400" dirty="0">
                <a:solidFill>
                  <a:srgbClr val="0070C0"/>
                </a:solidFill>
              </a:rPr>
              <a:t>и </a:t>
            </a:r>
            <a:r>
              <a:rPr lang="en-US" sz="2400" dirty="0">
                <a:solidFill>
                  <a:srgbClr val="0070C0"/>
                </a:solidFill>
              </a:rPr>
              <a:t>I/Y=12%</a:t>
            </a:r>
            <a:r>
              <a:rPr lang="ru-RU" sz="2400" dirty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Калькулятор:</a:t>
            </a:r>
            <a:r>
              <a:rPr lang="ru-RU" sz="2400" dirty="0">
                <a:solidFill>
                  <a:srgbClr val="0070C0"/>
                </a:solidFill>
              </a:rPr>
              <a:t> 		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[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100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000 [PV] 12 [I/Y] 10 [N] [CPT] [PMT]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:		=100000*0,12/(1-(1+0,12)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^(-10)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70C0"/>
                </a:solidFill>
              </a:rPr>
              <a:t>Результат</a:t>
            </a:r>
            <a:r>
              <a:rPr lang="ru-RU" sz="2400" b="1" dirty="0">
                <a:solidFill>
                  <a:srgbClr val="0070C0"/>
                </a:solidFill>
              </a:rPr>
              <a:t>:</a:t>
            </a:r>
            <a:r>
              <a:rPr lang="ru-RU" sz="2400" dirty="0">
                <a:solidFill>
                  <a:srgbClr val="0070C0"/>
                </a:solidFill>
              </a:rPr>
              <a:t>		</a:t>
            </a:r>
            <a:r>
              <a:rPr lang="ru-RU" sz="2400" b="1" dirty="0">
                <a:solidFill>
                  <a:srgbClr val="0070C0"/>
                </a:solidFill>
              </a:rPr>
              <a:t>17 698,42р.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Рассчитаем величину ежегодных денежных поступлений: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35 000,00 – 17 698,42 = 17 301,58 </a:t>
            </a:r>
            <a:r>
              <a:rPr lang="ru-RU" sz="2400" b="1" dirty="0" err="1">
                <a:solidFill>
                  <a:srgbClr val="0070C0"/>
                </a:solidFill>
              </a:rPr>
              <a:t>д.е</a:t>
            </a:r>
            <a:r>
              <a:rPr lang="ru-RU" sz="2400" b="1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Поскольку денежные потоки по годам одинаковые, нет необходимости в дисконтировании их по отдельности. Достаточно определить текущую стоимость аннуитета длиной 6 периодов по ставке доходности 15%: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Калькулятор:</a:t>
            </a:r>
            <a:r>
              <a:rPr lang="ru-RU" sz="2400" dirty="0">
                <a:solidFill>
                  <a:srgbClr val="0070C0"/>
                </a:solidFill>
              </a:rPr>
              <a:t> 		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[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17301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58 [PMT] 15 [I/Y] 6 [N] [CPT] [PV]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:		=17301,58*(1-(1+0,15)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^(-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)/0,15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70C0"/>
                </a:solidFill>
              </a:rPr>
              <a:t>Результат</a:t>
            </a:r>
            <a:r>
              <a:rPr lang="ru-RU" sz="2400" b="1" dirty="0">
                <a:solidFill>
                  <a:srgbClr val="0070C0"/>
                </a:solidFill>
              </a:rPr>
              <a:t>:</a:t>
            </a:r>
            <a:r>
              <a:rPr lang="ru-RU" sz="2400" dirty="0">
                <a:solidFill>
                  <a:srgbClr val="0070C0"/>
                </a:solidFill>
              </a:rPr>
              <a:t>		</a:t>
            </a:r>
            <a:r>
              <a:rPr lang="ru-RU" sz="2400" b="1" dirty="0">
                <a:solidFill>
                  <a:srgbClr val="0070C0"/>
                </a:solidFill>
              </a:rPr>
              <a:t>65 477,53р.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346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№1.1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Размещен вклад в размере 1 000 000 руб. сроком на 3 года под 15% годовых. Начисление процентов происходит ежегодно. Определить сумму на вкладе на конец второго года.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23275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3.2.3.8.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Перед продажей объекта в конце шестого года за 220 000 </a:t>
            </a:r>
            <a:r>
              <a:rPr lang="ru-RU" sz="2400" dirty="0" err="1">
                <a:solidFill>
                  <a:srgbClr val="0070C0"/>
                </a:solidFill>
              </a:rPr>
              <a:t>д.е</a:t>
            </a:r>
            <a:r>
              <a:rPr lang="ru-RU" sz="2400" dirty="0">
                <a:solidFill>
                  <a:srgbClr val="0070C0"/>
                </a:solidFill>
              </a:rPr>
              <a:t>. необходимо погасить остаток долга по кредиту: </a:t>
            </a:r>
            <a:r>
              <a:rPr lang="en-US" sz="2400" dirty="0">
                <a:solidFill>
                  <a:srgbClr val="0070C0"/>
                </a:solidFill>
              </a:rPr>
              <a:t>N=4, I/Y=12%, </a:t>
            </a:r>
            <a:r>
              <a:rPr lang="ru-RU" sz="2400" dirty="0">
                <a:solidFill>
                  <a:srgbClr val="0070C0"/>
                </a:solidFill>
              </a:rPr>
              <a:t>ежегодный платёж = 17 698,42 </a:t>
            </a:r>
            <a:r>
              <a:rPr lang="ru-RU" sz="2400" dirty="0" err="1">
                <a:solidFill>
                  <a:srgbClr val="0070C0"/>
                </a:solidFill>
              </a:rPr>
              <a:t>д.е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Калькулятор:</a:t>
            </a:r>
            <a:r>
              <a:rPr lang="ru-RU" sz="2400" dirty="0">
                <a:solidFill>
                  <a:srgbClr val="0070C0"/>
                </a:solidFill>
              </a:rPr>
              <a:t> 		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[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17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698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42 [PMT] 12 [I/Y] 4 [N] [CPT] [PV]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:		=17698,42*(1-(1+0,12)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^(-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/0,12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70C0"/>
                </a:solidFill>
              </a:rPr>
              <a:t>Результат</a:t>
            </a:r>
            <a:r>
              <a:rPr lang="ru-RU" sz="2400" b="1" dirty="0">
                <a:solidFill>
                  <a:srgbClr val="0070C0"/>
                </a:solidFill>
              </a:rPr>
              <a:t>:</a:t>
            </a:r>
            <a:r>
              <a:rPr lang="ru-RU" sz="2400" dirty="0">
                <a:solidFill>
                  <a:srgbClr val="0070C0"/>
                </a:solidFill>
              </a:rPr>
              <a:t>		</a:t>
            </a:r>
            <a:r>
              <a:rPr lang="ru-RU" sz="2400" b="1" dirty="0">
                <a:solidFill>
                  <a:srgbClr val="0070C0"/>
                </a:solidFill>
              </a:rPr>
              <a:t>53 756,28р.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Будущая стоимость реверсии составит: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220 000,00 – 53 756,28 = 166,243.72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д.е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реверсии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N=6 –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продажа в конце шестого года,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I/Y=15%):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Калькулятор:</a:t>
            </a:r>
            <a:r>
              <a:rPr lang="ru-RU" sz="2400" dirty="0">
                <a:solidFill>
                  <a:srgbClr val="0070C0"/>
                </a:solidFill>
              </a:rPr>
              <a:t> 		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[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166 243,72 [FV] 15 [I/Y] 6 [N] [CPT] [PV]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:		=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166243,72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*/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(1+0,15)^6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70C0"/>
                </a:solidFill>
              </a:rPr>
              <a:t>Результат</a:t>
            </a:r>
            <a:r>
              <a:rPr lang="ru-RU" sz="2400" b="1" dirty="0">
                <a:solidFill>
                  <a:srgbClr val="0070C0"/>
                </a:solidFill>
              </a:rPr>
              <a:t>:</a:t>
            </a:r>
            <a:r>
              <a:rPr lang="ru-RU" sz="2400" dirty="0">
                <a:solidFill>
                  <a:srgbClr val="0070C0"/>
                </a:solidFill>
              </a:rPr>
              <a:t>		</a:t>
            </a:r>
            <a:r>
              <a:rPr lang="en-US" sz="2400" b="1" dirty="0">
                <a:solidFill>
                  <a:srgbClr val="0070C0"/>
                </a:solidFill>
              </a:rPr>
              <a:t>71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871</a:t>
            </a:r>
            <a:r>
              <a:rPr lang="ru-RU" sz="2400" b="1" dirty="0">
                <a:solidFill>
                  <a:srgbClr val="0070C0"/>
                </a:solidFill>
              </a:rPr>
              <a:t>,</a:t>
            </a:r>
            <a:r>
              <a:rPr lang="en-US" sz="2400" b="1" dirty="0">
                <a:solidFill>
                  <a:srgbClr val="0070C0"/>
                </a:solidFill>
              </a:rPr>
              <a:t>75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Суммируем текущую стоимость денежных потоков и текущую стоимость реверсии: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65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477,53 + 71 871,75 = 137 349,28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д.е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Полученная величина является текущей стоимостью собственного капитала. Плюсуем к ней заёмные средства, чтобы получить рыночную стоимость объекта: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137 349,28 + 100 000,00 = 237 349,28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д.е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5691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 Рассчитайте ставку капитализации для земли, если рыночная стоимость ЕОН составляет 2 000 000р., затраты на замещение улучшений с учётом износа и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составляют 1 500 000р. Арендный доход, приносимый ЕОН составляет 200 000р. в год, а ставка капитализации для улучшений составляет 12%. Результат округлить до целых %.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1442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3.2.3.12.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Можно решить данную задачу как и остальные из аналогичного блока, а можно:</a:t>
            </a:r>
            <a:endParaRPr lang="en-US" sz="24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Определяем ставку капитализации ЕОН: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200 000 / 2 000 000 = 0,1 или 10% </a:t>
            </a:r>
            <a:endParaRPr lang="ru-RU" sz="36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Определяем рыночную стоимость земли: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2 000 000 – 1 500 000 = 500 000р.</a:t>
            </a:r>
            <a:endParaRPr lang="ru-RU" sz="36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Определяем доли земли и улучшений в стоимости ЕОН: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Доля земли = 500 000 / 2 000 000 = 0,25</a:t>
            </a:r>
            <a:endParaRPr lang="ru-RU" sz="3600" dirty="0">
              <a:solidFill>
                <a:srgbClr val="0070C0"/>
              </a:solidFill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Доля улучшений = 1 500 000 / 2 000 000 = 0,75</a:t>
            </a:r>
            <a:endParaRPr lang="ru-RU" sz="36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Определяем ставку капитализации для земли: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</a:rPr>
              <a:t> ЕОН</a:t>
            </a:r>
            <a:r>
              <a:rPr lang="en-US" sz="3600" b="1" dirty="0">
                <a:solidFill>
                  <a:srgbClr val="0070C0"/>
                </a:solidFill>
              </a:rPr>
              <a:t> = R</a:t>
            </a:r>
            <a:r>
              <a:rPr lang="ru-RU" sz="3600" b="1" baseline="-25000" dirty="0">
                <a:solidFill>
                  <a:srgbClr val="0070C0"/>
                </a:solidFill>
              </a:rPr>
              <a:t>земли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0,25 + </a:t>
            </a:r>
            <a:r>
              <a:rPr lang="en-US" sz="3600" b="1" dirty="0">
                <a:solidFill>
                  <a:srgbClr val="0070C0"/>
                </a:solidFill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</a:rPr>
              <a:t>улучшений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0,75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10% = </a:t>
            </a:r>
            <a:r>
              <a:rPr lang="en-US" sz="3600" b="1" dirty="0">
                <a:solidFill>
                  <a:srgbClr val="0070C0"/>
                </a:solidFill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</a:rPr>
              <a:t>земли</a:t>
            </a:r>
            <a:r>
              <a:rPr lang="ru-RU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0,25 + 12%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0,75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</a:rPr>
              <a:t>земли</a:t>
            </a:r>
            <a:r>
              <a:rPr lang="ru-RU" sz="3600" b="1" dirty="0">
                <a:solidFill>
                  <a:srgbClr val="0070C0"/>
                </a:solidFill>
              </a:rPr>
              <a:t> = 4%</a:t>
            </a:r>
            <a:endParaRPr lang="ru-RU" sz="3600" dirty="0">
              <a:solidFill>
                <a:srgbClr val="0070C0"/>
              </a:solidFill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6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21721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  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Оценивается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земельный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участок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с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учетом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обязательства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продавца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построить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передать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покупателю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готовое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к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эксплуатации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складское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общей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площадью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5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З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атраты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девелопмент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– 220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Ц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с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участком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-  60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общей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оплачивается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момент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передачи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готового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Определить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вклад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рыночную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данного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обязательства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если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известно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что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случае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если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было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построено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предполагалось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сдачи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аренду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девелопмент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составили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200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момент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ввода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эксплуатацию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рыночная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него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составила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6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общей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все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операционные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расходы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компенсируются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арендатором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дополнительно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собственник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расходов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несет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) и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склад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выйдет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стабилизированную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загрузку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размере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95%.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Рыночная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капитализации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11%.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Период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строительства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обоих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случаях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-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1,5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затраты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несутся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равномерно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дисконтирования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инвестиционного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периода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-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20%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годовых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Длительность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одного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периода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модели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–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полгода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количество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- 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3.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Дисконтирование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выполнять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конец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периодов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модели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сотен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лей.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03541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Вклад в рыночную стоимость участка данного обязательства будет представлять собой разность между стоимостью проекта по обязательствам и стоимостью проекта по рыночным условиям.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Затраты в каждый из трёх периодов по обязательствам составят: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220 000 000 / 3 = 73 333 333,33р.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Доходы от продажи (терминальная стоимость) составят: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5 000 × 60 000 = 300 000 000р.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Специфика задачи – нестандартное дисконтирование: три периода в полтора года. В данном случае необходимо либо дисконтировать по ставке 20% и периодам 0,5; 1; 1,5; либо пересчитать процентную ставку, и дисконтировать по периодам 1, 2 и 3.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Переход от годовой ставки к полугодовой: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		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1,2 [=] [Y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 0,5 [=] 1,0954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или 9,54%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		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=1,2^0,5-1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Затраты в каждый из трёх периодов при рыночных условиях: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200 000 000 / 3 = 66 666 666,67р.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Терминальная стоимость: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5 000 × 6000 × 0,95 / 0,11 = 259 090 909,09р.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09624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</a:t>
            </a:r>
            <a:r>
              <a:rPr lang="ru-RU" sz="2400" b="1" i="1" dirty="0">
                <a:solidFill>
                  <a:srgbClr val="0070C0"/>
                </a:solidFill>
              </a:rPr>
              <a:t>Решение №1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</a:t>
            </a:r>
            <a:r>
              <a:rPr lang="ru-RU" sz="2400" b="1" i="1" dirty="0">
                <a:solidFill>
                  <a:srgbClr val="0070C0"/>
                </a:solidFill>
              </a:rPr>
              <a:t>Решение №2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FC7E0C21-62AC-4160-8F80-2556F76A8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73428"/>
              </p:ext>
            </p:extLst>
          </p:nvPr>
        </p:nvGraphicFramePr>
        <p:xfrm>
          <a:off x="507331" y="1659292"/>
          <a:ext cx="11177337" cy="2273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443">
                  <a:extLst>
                    <a:ext uri="{9D8B030D-6E8A-4147-A177-3AD203B41FA5}">
                      <a16:colId xmlns:a16="http://schemas.microsoft.com/office/drawing/2014/main" xmlns="" val="3145223302"/>
                    </a:ext>
                  </a:extLst>
                </a:gridCol>
                <a:gridCol w="1688530">
                  <a:extLst>
                    <a:ext uri="{9D8B030D-6E8A-4147-A177-3AD203B41FA5}">
                      <a16:colId xmlns:a16="http://schemas.microsoft.com/office/drawing/2014/main" xmlns="" val="1303079095"/>
                    </a:ext>
                  </a:extLst>
                </a:gridCol>
                <a:gridCol w="1688530">
                  <a:extLst>
                    <a:ext uri="{9D8B030D-6E8A-4147-A177-3AD203B41FA5}">
                      <a16:colId xmlns:a16="http://schemas.microsoft.com/office/drawing/2014/main" xmlns="" val="738027918"/>
                    </a:ext>
                  </a:extLst>
                </a:gridCol>
                <a:gridCol w="1688530">
                  <a:extLst>
                    <a:ext uri="{9D8B030D-6E8A-4147-A177-3AD203B41FA5}">
                      <a16:colId xmlns:a16="http://schemas.microsoft.com/office/drawing/2014/main" xmlns="" val="1314286831"/>
                    </a:ext>
                  </a:extLst>
                </a:gridCol>
                <a:gridCol w="1798652">
                  <a:extLst>
                    <a:ext uri="{9D8B030D-6E8A-4147-A177-3AD203B41FA5}">
                      <a16:colId xmlns:a16="http://schemas.microsoft.com/office/drawing/2014/main" xmlns="" val="986694594"/>
                    </a:ext>
                  </a:extLst>
                </a:gridCol>
                <a:gridCol w="1798652">
                  <a:extLst>
                    <a:ext uri="{9D8B030D-6E8A-4147-A177-3AD203B41FA5}">
                      <a16:colId xmlns:a16="http://schemas.microsoft.com/office/drawing/2014/main" xmlns="" val="401017285"/>
                    </a:ext>
                  </a:extLst>
                </a:gridCol>
              </a:tblGrid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Период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5516303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Ставка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9,544511501%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9,544511501%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9,544511501%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9,544511501%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9054992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Поток (обязательства)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- 73 333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333,33р.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- 73 333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333,33р.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- 73 333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333,33р.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300 000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000,00р.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5201788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Фактор дисконтирования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0,912870929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0,833333333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0,760725774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0,760725774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065091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Текущая стоимость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- 66 943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868,14р.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- 61 111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111,11р.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- 55 786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556,78р.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228 217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732,29р.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44 376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196,26р.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452417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Поток (по рыночной)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- 66 666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666,67р.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- 66 666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666,67р.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- 66 666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666,67р.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259 090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909,09р.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188244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Текущая стоимость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- 60 858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061,95р.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- 55 555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555,56р.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- 50 715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051,62р.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197 097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132,44р.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29 968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463,31р. 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1857604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Вклад участка (разность)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14 407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732,95р.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5077800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F89D88D9-8825-4731-9E14-0C84319E1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62026"/>
              </p:ext>
            </p:extLst>
          </p:nvPr>
        </p:nvGraphicFramePr>
        <p:xfrm>
          <a:off x="507331" y="4240111"/>
          <a:ext cx="11177339" cy="2465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442">
                  <a:extLst>
                    <a:ext uri="{9D8B030D-6E8A-4147-A177-3AD203B41FA5}">
                      <a16:colId xmlns:a16="http://schemas.microsoft.com/office/drawing/2014/main" xmlns="" val="1884100274"/>
                    </a:ext>
                  </a:extLst>
                </a:gridCol>
                <a:gridCol w="1688531">
                  <a:extLst>
                    <a:ext uri="{9D8B030D-6E8A-4147-A177-3AD203B41FA5}">
                      <a16:colId xmlns:a16="http://schemas.microsoft.com/office/drawing/2014/main" xmlns="" val="1140592334"/>
                    </a:ext>
                  </a:extLst>
                </a:gridCol>
                <a:gridCol w="1688531">
                  <a:extLst>
                    <a:ext uri="{9D8B030D-6E8A-4147-A177-3AD203B41FA5}">
                      <a16:colId xmlns:a16="http://schemas.microsoft.com/office/drawing/2014/main" xmlns="" val="3925160036"/>
                    </a:ext>
                  </a:extLst>
                </a:gridCol>
                <a:gridCol w="1688531">
                  <a:extLst>
                    <a:ext uri="{9D8B030D-6E8A-4147-A177-3AD203B41FA5}">
                      <a16:colId xmlns:a16="http://schemas.microsoft.com/office/drawing/2014/main" xmlns="" val="2748670913"/>
                    </a:ext>
                  </a:extLst>
                </a:gridCol>
                <a:gridCol w="1798652">
                  <a:extLst>
                    <a:ext uri="{9D8B030D-6E8A-4147-A177-3AD203B41FA5}">
                      <a16:colId xmlns:a16="http://schemas.microsoft.com/office/drawing/2014/main" xmlns="" val="1160571383"/>
                    </a:ext>
                  </a:extLst>
                </a:gridCol>
                <a:gridCol w="1798652">
                  <a:extLst>
                    <a:ext uri="{9D8B030D-6E8A-4147-A177-3AD203B41FA5}">
                      <a16:colId xmlns:a16="http://schemas.microsoft.com/office/drawing/2014/main" xmlns="" val="1919457779"/>
                    </a:ext>
                  </a:extLst>
                </a:gridCol>
              </a:tblGrid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Период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0,5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1,5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1,5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0010038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Ставка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0068907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Поток (обязательства)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- 73 333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333,33р.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- 73 333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333,33р.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- 73 333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333,33р.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300 000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000,00р.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4252431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Фактор дисконтирования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0,912870929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0,833333333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0,760725774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0,760725774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97587074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Текущая стоимость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- 66 943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868,14р.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- 61 111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111,11р.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- 55 786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556,78р.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228 217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732,29р.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44 376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196,26р.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5228443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Поток (по рыночной)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- 66 666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666,67р.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- 66 666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666,67р.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- 66 666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666,67р.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259 090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909,09р.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7914558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Текущая стоимость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- 60 858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061,95р.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- 55 555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555,56р.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- 50 715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051,62р.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197 097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132,44р.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29 968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463,31р.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673460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Вклад участка (разность)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    14 407 </a:t>
                      </a:r>
                      <a:r>
                        <a:rPr lang="ru-RU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732,95р. </a:t>
                      </a:r>
                      <a:endParaRPr lang="ru-RU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4804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98475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3.2.3.14.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Методом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предполагаемого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использования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рассчитать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рыночную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земельного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предназначенного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под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строительство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торгового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центра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Полные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создание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10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срок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строительства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2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начале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первого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конце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второго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строительства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предполагается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понести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50%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величины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полных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Прогнозируемая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выручка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продажи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момент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завершения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строительства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вычетом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продажу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25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требуемая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норма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доходности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подобных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инвестиций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20 %.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Денежные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потоки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дисконтировать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начало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периода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645732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3.2.3.14.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Специфика задачи: неважно, как мы дисконтируем: на начало третьего года или на конец второго – ответ одинаковый. Но на экзамене следует очень внимательно читать условие задачи.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1. Текущая стоимость первого этапа: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</a:rPr>
              <a:t>= - 5 000 000 / (1+0,2)</a:t>
            </a:r>
            <a:r>
              <a:rPr lang="en-US" sz="2400" b="1" dirty="0">
                <a:solidFill>
                  <a:srgbClr val="0070C0"/>
                </a:solidFill>
              </a:rPr>
              <a:t>^(1-1) = - 5 000 000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2. Текущая стоимость второго этапа: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На конец второго года: </a:t>
            </a:r>
            <a:r>
              <a:rPr lang="ru-RU" sz="2400" b="1" dirty="0">
                <a:solidFill>
                  <a:srgbClr val="0070C0"/>
                </a:solidFill>
              </a:rPr>
              <a:t>= </a:t>
            </a:r>
            <a:r>
              <a:rPr lang="en-US" sz="2400" b="1" dirty="0">
                <a:solidFill>
                  <a:srgbClr val="0070C0"/>
                </a:solidFill>
              </a:rPr>
              <a:t>- 5</a:t>
            </a:r>
            <a:r>
              <a:rPr lang="ru-RU" sz="2400" b="1" dirty="0">
                <a:solidFill>
                  <a:srgbClr val="0070C0"/>
                </a:solidFill>
              </a:rPr>
              <a:t> 000 000 / (1+0,2)</a:t>
            </a:r>
            <a:r>
              <a:rPr lang="en-US" sz="2400" b="1" dirty="0">
                <a:solidFill>
                  <a:srgbClr val="0070C0"/>
                </a:solidFill>
              </a:rPr>
              <a:t>^</a:t>
            </a:r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en-US" sz="2400" b="1" dirty="0">
                <a:solidFill>
                  <a:srgbClr val="0070C0"/>
                </a:solidFill>
              </a:rPr>
              <a:t> = </a:t>
            </a:r>
            <a:r>
              <a:rPr lang="ru-RU" sz="2400" b="1" dirty="0">
                <a:solidFill>
                  <a:srgbClr val="0070C0"/>
                </a:solidFill>
              </a:rPr>
              <a:t>- </a:t>
            </a:r>
            <a:r>
              <a:rPr lang="en-US" sz="2400" b="1" dirty="0">
                <a:solidFill>
                  <a:srgbClr val="0070C0"/>
                </a:solidFill>
              </a:rPr>
              <a:t>3 472 222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На начало третьего года: </a:t>
            </a:r>
            <a:r>
              <a:rPr lang="ru-RU" sz="2400" b="1" dirty="0">
                <a:solidFill>
                  <a:srgbClr val="0070C0"/>
                </a:solidFill>
              </a:rPr>
              <a:t>= </a:t>
            </a:r>
            <a:r>
              <a:rPr lang="en-US" sz="2400" b="1" dirty="0">
                <a:solidFill>
                  <a:srgbClr val="0070C0"/>
                </a:solidFill>
              </a:rPr>
              <a:t> - 5</a:t>
            </a:r>
            <a:r>
              <a:rPr lang="ru-RU" sz="2400" b="1" dirty="0">
                <a:solidFill>
                  <a:srgbClr val="0070C0"/>
                </a:solidFill>
              </a:rPr>
              <a:t> 000 000 / (1+0,2)</a:t>
            </a:r>
            <a:r>
              <a:rPr lang="en-US" sz="2400" b="1" dirty="0">
                <a:solidFill>
                  <a:srgbClr val="0070C0"/>
                </a:solidFill>
              </a:rPr>
              <a:t>^</a:t>
            </a:r>
            <a:r>
              <a:rPr lang="ru-RU" sz="2400" b="1" dirty="0">
                <a:solidFill>
                  <a:srgbClr val="0070C0"/>
                </a:solidFill>
              </a:rPr>
              <a:t>(3-1)</a:t>
            </a:r>
            <a:r>
              <a:rPr lang="en-US" sz="2400" b="1" dirty="0">
                <a:solidFill>
                  <a:srgbClr val="0070C0"/>
                </a:solidFill>
              </a:rPr>
              <a:t> =</a:t>
            </a:r>
            <a:r>
              <a:rPr lang="ru-RU" sz="2400" b="1" dirty="0">
                <a:solidFill>
                  <a:srgbClr val="0070C0"/>
                </a:solidFill>
              </a:rPr>
              <a:t> -</a:t>
            </a:r>
            <a:r>
              <a:rPr lang="en-US" sz="2400" b="1" dirty="0">
                <a:solidFill>
                  <a:srgbClr val="0070C0"/>
                </a:solidFill>
              </a:rPr>
              <a:t> 3 472 222 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3. Текущая стоимость реверсии: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На конец второго года: </a:t>
            </a:r>
            <a:r>
              <a:rPr lang="ru-RU" sz="2400" b="1" dirty="0">
                <a:solidFill>
                  <a:srgbClr val="0070C0"/>
                </a:solidFill>
              </a:rPr>
              <a:t>= 2</a:t>
            </a:r>
            <a:r>
              <a:rPr lang="en-US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>
                <a:solidFill>
                  <a:srgbClr val="0070C0"/>
                </a:solidFill>
              </a:rPr>
              <a:t> 000 000 / (1+0,2)</a:t>
            </a:r>
            <a:r>
              <a:rPr lang="en-US" sz="2400" b="1" dirty="0">
                <a:solidFill>
                  <a:srgbClr val="0070C0"/>
                </a:solidFill>
              </a:rPr>
              <a:t>^</a:t>
            </a:r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en-US" sz="2400" b="1" dirty="0">
                <a:solidFill>
                  <a:srgbClr val="0070C0"/>
                </a:solidFill>
              </a:rPr>
              <a:t> = </a:t>
            </a:r>
            <a:r>
              <a:rPr lang="ru-RU" sz="2400" b="1" dirty="0">
                <a:solidFill>
                  <a:srgbClr val="0070C0"/>
                </a:solidFill>
              </a:rPr>
              <a:t>1</a:t>
            </a:r>
            <a:r>
              <a:rPr lang="en-US" sz="2400" b="1" dirty="0">
                <a:solidFill>
                  <a:srgbClr val="0070C0"/>
                </a:solidFill>
              </a:rPr>
              <a:t>7 361 111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На начало третьего года: </a:t>
            </a:r>
            <a:r>
              <a:rPr lang="ru-RU" sz="2400" b="1" dirty="0">
                <a:solidFill>
                  <a:srgbClr val="0070C0"/>
                </a:solidFill>
              </a:rPr>
              <a:t>= 2</a:t>
            </a:r>
            <a:r>
              <a:rPr lang="en-US" sz="2400" b="1" dirty="0">
                <a:solidFill>
                  <a:srgbClr val="0070C0"/>
                </a:solidFill>
              </a:rPr>
              <a:t>5</a:t>
            </a:r>
            <a:r>
              <a:rPr lang="ru-RU" sz="2400" b="1" dirty="0">
                <a:solidFill>
                  <a:srgbClr val="0070C0"/>
                </a:solidFill>
              </a:rPr>
              <a:t> 000 000 / (1+0,2)</a:t>
            </a:r>
            <a:r>
              <a:rPr lang="en-US" sz="2400" b="1" dirty="0">
                <a:solidFill>
                  <a:srgbClr val="0070C0"/>
                </a:solidFill>
              </a:rPr>
              <a:t>^</a:t>
            </a:r>
            <a:r>
              <a:rPr lang="ru-RU" sz="2400" b="1" dirty="0">
                <a:solidFill>
                  <a:srgbClr val="0070C0"/>
                </a:solidFill>
              </a:rPr>
              <a:t>(3-1)</a:t>
            </a:r>
            <a:r>
              <a:rPr lang="en-US" sz="2400" b="1" dirty="0">
                <a:solidFill>
                  <a:srgbClr val="0070C0"/>
                </a:solidFill>
              </a:rPr>
              <a:t> = </a:t>
            </a:r>
            <a:r>
              <a:rPr lang="ru-RU" sz="2400" b="1" dirty="0">
                <a:solidFill>
                  <a:srgbClr val="0070C0"/>
                </a:solidFill>
              </a:rPr>
              <a:t>1</a:t>
            </a:r>
            <a:r>
              <a:rPr lang="en-US" sz="2400" b="1" dirty="0">
                <a:solidFill>
                  <a:srgbClr val="0070C0"/>
                </a:solidFill>
              </a:rPr>
              <a:t>7 361 111 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4. Стоимость объекта: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</a:rPr>
              <a:t>- 5</a:t>
            </a:r>
            <a:r>
              <a:rPr lang="ru-RU" sz="2400" b="1" dirty="0">
                <a:solidFill>
                  <a:srgbClr val="0070C0"/>
                </a:solidFill>
              </a:rPr>
              <a:t> 000 000 + </a:t>
            </a:r>
            <a:r>
              <a:rPr lang="en-US" sz="2400" b="1" dirty="0">
                <a:solidFill>
                  <a:srgbClr val="0070C0"/>
                </a:solidFill>
              </a:rPr>
              <a:t>(- 3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472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222)</a:t>
            </a:r>
            <a:r>
              <a:rPr lang="ru-RU" sz="2400" b="1" dirty="0">
                <a:solidFill>
                  <a:srgbClr val="0070C0"/>
                </a:solidFill>
              </a:rPr>
              <a:t> + 1</a:t>
            </a:r>
            <a:r>
              <a:rPr lang="en-US" sz="2400" b="1" dirty="0">
                <a:solidFill>
                  <a:srgbClr val="0070C0"/>
                </a:solidFill>
              </a:rPr>
              <a:t>7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361 111</a:t>
            </a:r>
            <a:r>
              <a:rPr lang="ru-RU" sz="2400" b="1" dirty="0">
                <a:solidFill>
                  <a:srgbClr val="0070C0"/>
                </a:solidFill>
              </a:rPr>
              <a:t> = </a:t>
            </a:r>
            <a:r>
              <a:rPr lang="en-US" sz="2400" b="1" dirty="0">
                <a:solidFill>
                  <a:srgbClr val="0070C0"/>
                </a:solidFill>
              </a:rPr>
              <a:t>8 888 889</a:t>
            </a:r>
            <a:r>
              <a:rPr lang="ru-RU" sz="2400" b="1" dirty="0">
                <a:solidFill>
                  <a:srgbClr val="0070C0"/>
                </a:solidFill>
              </a:rPr>
              <a:t>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</a:rPr>
              <a:t>   </a:t>
            </a:r>
            <a:r>
              <a:rPr lang="ru-RU" sz="2400" dirty="0">
                <a:solidFill>
                  <a:srgbClr val="0070C0"/>
                </a:solidFill>
              </a:rPr>
              <a:t>С учетом округления: </a:t>
            </a:r>
            <a:r>
              <a:rPr lang="ru-RU" sz="2400" b="1" dirty="0">
                <a:solidFill>
                  <a:srgbClr val="0070C0"/>
                </a:solidFill>
              </a:rPr>
              <a:t>8 889 000р.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37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№1.1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Размещен вклад в размере 1 000 000 руб. сроком на 3 года под 15% годовых. Начисление процентов происходит ежегодно. Определить сумму на вкладе на конец второго года.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 в </a:t>
            </a:r>
            <a:r>
              <a:rPr lang="ru-RU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финансовом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режиме (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1000000 [PV] 2 [N] 15 [I/Y] [CPT] [FV]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1,322,500.00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калькуляторе в </a:t>
            </a:r>
            <a:r>
              <a:rPr lang="ru-RU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инженерном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режиме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1.15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[Y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2 [=] [x] 1000000 [=] 1,322,500.00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в </a:t>
            </a:r>
            <a:r>
              <a:rPr lang="en-US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=1000000*(1+0,15)^2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при расчётах в инженерном режиме на калькуляторе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TI BA II Plus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указанный результат будет получен лишь в случае установки четырёх знаков после запятой.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83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№1.2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Какова текущая стоимость 1 000 000 руб., которые будут получены через 5 лет при средней величине годовой инфляции 10%?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8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№1.2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Какова текущая стоимость 1 000 000 руб., которые будут получены через 5 лет при средней величине годовой инфляции 10%?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режиме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1000000 [FV]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[N] 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[I/Y] [CPT] [PV]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620,921.32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 инженерном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режиме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1.1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[Y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5 [=] [1/x] [x] 1000000 [=] 620,900.00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00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в </a:t>
            </a:r>
            <a:r>
              <a:rPr lang="en-US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=1000000/(1+0,10)^5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860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№1.3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будущую накопленную стоимость аннуитетных ежемесячных платежей величиной по 10 000 руб., вносимых в течение 4 лет при ежемесячном накоплении по ставке 1%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в месяц.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117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№1.3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будущую накопленную стоимость аннуитетных ежемесячных платежей величиной по 10 000 руб., вносимых в течение 4 лет при ежемесячном накоплении по ставке 1%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 месяц.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количество периодов для начисления – 12 в год. При этом ставку менять не надо. Общее количество периодов 4 х 12 = 48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10000 [PMT]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48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[N] 1 [I/Y] [CPT] [FV]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6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12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226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08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в </a:t>
            </a:r>
            <a:r>
              <a:rPr lang="en-US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=10000*((1+0,01)^48-1)/0,01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94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№1.4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Определить, какую сумму нужно ежемесячно вносить на счет под 1% ежемесячных, чтобы к концу 3 года на счете было 3 000 000 руб.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27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сброс, базовые настройки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Важно!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После отключения питания (и даже после замены батарейки) некоторые настройки на разных версиях калькулятора могут сохраняться.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Перед началом расчетов необходимо выполнить полный сброс настроек калькулятора, для этого необходимо ввести: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[Reset] [Enter]</a:t>
            </a:r>
            <a:endParaRPr lang="ru-RU" sz="3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После этого </a:t>
            </a:r>
            <a:r>
              <a:rPr lang="ru-RU" sz="24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обязательно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необходимо проверить  значения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P/Y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C/Y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количество периодов в году и количество начислений процентов):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[2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[I/Y] 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Отображаемое на экране значение соответствует количеству периодов в год -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По умолчанию должна быть единица (один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период в год). При необходимости можно установить иное значение, набрав на цифровой клавиатуре нужное количество периодов, и нажав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 после чего необходимо нажать стрелку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↑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и проверить значение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 которое также по умолчанию должно быть равно единице. При необходимости можно изменить значение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 и нажать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369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№1.4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Определить, какую сумму нужно ежемесячно вносить на счет под 1% ежемесячных, чтобы к концу 3 года на счете было 3 000 000 руб.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количество периодов – 12 в год. При этом ставку менять не надо. Общее количество периодов 3 х 12 = 36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3000000 [FV] 36 [N] 1 [I/Y] [CPT] [PMT]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6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9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642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93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в </a:t>
            </a:r>
            <a:r>
              <a:rPr lang="en-US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3000000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*0,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1/((1+0,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1)^3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6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-1)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9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№1.5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величину кредита, если известно, что в его погашение ежегодно выплачивается по 300 000 руб. в течение 5 лет при ставке 15% годовых.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417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№1.5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величину кредита, если известно, что в его погашение ежегодно выплачивается по 300 000 руб. в течение 5 лет при ставке 15% годовых.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300000 [PMT] 5 [N] 15 [I/Y] [CPT] [PV]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1,005,646.53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в </a:t>
            </a:r>
            <a:r>
              <a:rPr lang="en-US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300000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*(1-(1+0,1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)^(-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))/0,1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или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300000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*(1-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(1+0,1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)^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)/0,1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59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№1.6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Какими должны быть годовые выплаты по кредиту в 3 млн. руб., предоставленному на 10 лет при ставке 12% годовых? Чему равна ипотечная постоянная?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2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№1.6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Какими должны быть годовые выплаты по кредиту в 3 млн. руб., предоставленному на 10 лет при ставке 12% годовых? Чему равна ипотечная постоянная?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Известны: величина кредита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), срок кредита, и процентная ставка. Требуется определить платеж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3000000 [PV] 10 [N] 12 [I/Y] [CPT] [PMT]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530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952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49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=3000000*0,12/(1-(1+0,12)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^(-10))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Ипотечная постоянная – это отношение ежегодных платежей по обслуживанию долга к основной сумме кредита. В нашем случае это 530,952.49 / 3,000,000.00 = 0.177 или 17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,7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%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Ипотечную постоянную также можно определить по формуле: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24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m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+ SFF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SFF =</a:t>
            </a: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 [FV] 10 [N] 12 [I/Y] [CPT] [PMT]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-0,057. Помним, что результат в долях. Определяем ипотечную постоянную: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</a:t>
            </a:r>
            <a:r>
              <a:rPr lang="en-US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+ SFF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0.12 + 0.057 = 0.177 или 17,7%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40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Какая  максимальная  сумма  может  быть  уплачена  за  здание  на  текущий  момент,  если предполагается, что через 4 года оно может быть продано не дороже чем за 2,8 млн. руб.  В  течение  этих  4  лет  доходы  от  здания  позволят  только  покрывать  расходы  по  его обслуживанию,  а  требуемая  норма  доходности  для  подобных  проектов  составляет  26% годовых (дисконтирование на конец периода). Среднерыночная ставка кредитования для аналогичных инвестиций составляет 18%.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1 628 000.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1 373 000.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1 444 000.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1 400 000.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1 111 000. 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Примечание: отсюда и далее группировка задач по подходам относительна, поскольку некоторые задачи содержат в себе элементы различных подходов. 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08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Специфика задачи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лишние данные в виде среднерыночной ставки по кредитам.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Решение: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Из условий задачи известны будущая стоимость здания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), период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 и норма доходности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 Требуется определить, какова стоимость здания на текущий момент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2 800 000 [FV] 4 [N] 26 [I/Y] [CPT] [PV]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- 1,110,902.26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 округлением до тысяч: 1 111 000р.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: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=2800000/(1+0,26)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^4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443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рыночную стоимость земельного участка методом деления на участки, если участок предполагается разделить на 2 лота, которые, как прогнозируется, будут проданы через 1 и 2 года по ценам  1 и 2 млн руб. соответственно. Затраты на продажу составят соответственно 200 тыс. руб. на дату оценки и 1 млн руб. на конец первого года. Требуемая  норма доходности аналогичных инвестиций 10%. Результат округлить до тысяч рублей. </a:t>
            </a:r>
          </a:p>
          <a:p>
            <a:pPr indent="0" algn="just"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0,500 млн.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1,453 млн.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1,618 млн.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3,271 млн. 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504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Имеем три точки расчета: текущий момент (затраты 200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.), конец первого года и конец второго года. По итогам первого года поток равен нулю (продажа участка за 1 млн. минус затраты на продажу 1 млн.), поэтому дисконтирование не требуется. По итогам второго года денежный поток составит 2 млн, который надо привести на текущую дату по ставке 10%.</a:t>
            </a: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indent="0" algn="ctr"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2 000 000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[FV]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[I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Y]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2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[N] [CPT] [PV]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Получаем: – 1,652,892.56</a:t>
            </a: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Меняем знак, нажимая клавишу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+|-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и вычитаем первоначальные затраты в 200т.р.</a:t>
            </a: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Итог: 1,453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(с округлением до тысяч).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 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=2000000/(1+0,10)^2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34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коэффициент капитализации для объекта недвижимости. Срок жизни здания - 80 лет. Дата ввода объекта – октябрь 1957г., дата оценки - октябрь 2017 г.  Возврат инвестиций осуществляется по методу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Хоскольда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Требуемая норма доходности инвестиций – 12%, в том числе безрисковая ставка  – 6%. Эффективный возраст соответствует хронологическому возрасту. Результат округлить до сотых долей процента.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13,39%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13,87%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14,72%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17,00%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70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 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сброс, базовые настройки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 cmpd="sng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Установка количества знаков после запятой: 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[Format]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Данная комбинация осуществляет вход в режим настроек. Настройка количества знаков после запятой является первой в перечне настроек, и на экране сразу высвечивается текущее количество знаков после запятой. Вводим нужную цифру, и нажимаем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Например, для установки 4-х знаков сразу вводим комбинацию: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[Format] 4 [Enter]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Важно!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Перед любыми вычислениями с применением блока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TVM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функции сложного процента) необходимо очищать память калькулятора от предыдущих расчётов.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[Quit] [2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Комбинация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[Quit] –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возврат в режим стандартных вычислений - нужна не всегда, но если нет уже сформированной привычки работы с калькулятором, то запомнить данную комбинацию предпочтительней.  В дальнейшем для упрощения будем указывать лишь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305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оставшийся срок экономической жизни: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80 – (2017-1957) = 20 лет.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норму возврата, которая по методу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Хоскольда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рассчитывается на основе безрисковой ставки.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Увеличиваем количество знаков после запятой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по условию задачи результат необходимо округлить до сотых, а калькулятор считает в долях):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[Format]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Далее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 [FV] 20 [N] 6 [I/Y] [CPT] [PMT]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 экране должно быть значение -0.0272. Это норма возврата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долях. Меняем знак и прибавляем норму доходности на инвестиции, не нарушая размерности: 0.0272 + 0.12 = 0.1472.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Умножаем на 100% и получаем 14.72%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Убираем четыре знака после запятой (при необходимости):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Можно как указано выше, а можно: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[Reset] [Enter]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(Данная последовательность включает в себя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70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складского здания методом дисконтированных денежных потоков. Прогнозная величина чистого денежного потока, возникающего в конце года: 1 год – 12000 руб., 2-й год – 22000 руб., 3-й год – 28000 руб. Предполагается, что с четвертого года чистый операционный доход для здания стабилизируется на уровне 6000 рублей, а рыночная ставка капитализации для этого периода прогнозируется на уровне 10%. затраты на продажу объекта в конце периода прогноза не учитывать. Ставка дисконтирования 12%. Дисконтирование осуществляется на конец периода. Результат округлить до тыс.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86 000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88 000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91 000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102 000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50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потока первого года: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12000 [FV] 1 [N] 12 [I/Y] [CPT] [PV] 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-10,714.29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потока второго года: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22000 [FV] 2 [N] 12 [I/Y] [CPT] [PV]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-17,538.27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потока третьего года: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[CLR TVM] 28000 [FV] 3 [N] 12 [I/Y] [CPT] [PV]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-19,929.85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Будущая стоимость реверсии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терминальная стоимость)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6000 / 0,10 = 60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000.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00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реверсии (на конец третьего года)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60000 [FV] 3 [N] 12 [I/Y] [CPT] [PV]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-42,706.81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рыночную стоимость здания, суммируя полученные величины, и получаем 90,889.22р. По условию задачи округляем до тысяч. Итого: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91 000р.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77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Calibri" panose="020F0502020204030204" pitchFamily="34" charset="0"/>
              </a:rPr>
              <a:t>  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 рыночную  стоимость  офисного  здания  (единого  объекта  недвижимости), если известно, что его общая площадь составляет 5000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арендопригодная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площадь - 4000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здание полностью сдано в аренду без возможности расторжения договора по фиксированной  ставке  15000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 текущая рыночная  ставка  аренды,  25  000  руб.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дополнительно к арендной плате арендатор оплачивает операционные расходы в размере 5000  руб.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i="1" dirty="0">
                <a:solidFill>
                  <a:srgbClr val="0070C0"/>
                </a:solidFill>
                <a:latin typeface="Calibri" panose="020F0502020204030204" pitchFamily="34" charset="0"/>
              </a:rPr>
              <a:t>арендуемой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 что  соответствует  рыночным условиям.  Оставшийся  срок  аренды  -  2  года,  после  завершения  которого,  начиная  с третьего  года,  здание  будет  сдаваться  в  аренду  на  рыночных  условиях,  в  первый  год после  завершения  договора  аренды  ожидается  недозагрузка  30%,  со  второго  года показатель  стабилизируется  на  10%.  Фактические  операционные  расходы  по  зданию составляют  7000  руб.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общей  площади  в  год,  других  расходов  по  зданию  нет, ставка терминальной капитализации - 10%, затраты на продажу и брокерскую комиссию за  сдачу  площадей  в  аренду  не  учитывать,  требуемая  рыночная  норма  доходности  для подобных  инвестиций  -  16%,  предполагается,  что  все  расходы  и  доходы  остаются постоянными. Дисконтирование выполнять на конец периодов модели, период прогноза - 3 года, результат округлить до миллионов рублей.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1) 636 000 000;   2) 632 000 000;   3) 588 000 000;   4) 571 000 000;   5) 463 000 000.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5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5870EA3F-2EB9-413D-BE88-646961E2F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553041"/>
              </p:ext>
            </p:extLst>
          </p:nvPr>
        </p:nvGraphicFramePr>
        <p:xfrm>
          <a:off x="356445" y="1429376"/>
          <a:ext cx="11479109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0917">
                  <a:extLst>
                    <a:ext uri="{9D8B030D-6E8A-4147-A177-3AD203B41FA5}">
                      <a16:colId xmlns:a16="http://schemas.microsoft.com/office/drawing/2014/main" xmlns="" val="1014189131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xmlns="" val="3146981206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xmlns="" val="1738743603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xmlns="" val="1751877373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xmlns="" val="822586757"/>
                    </a:ext>
                  </a:extLst>
                </a:gridCol>
              </a:tblGrid>
              <a:tr h="289492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3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Постпрогноз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6778268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ПВД (без компенсации ОР)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4249816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Недозагрузка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1120503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С учетом недозагрузки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2556877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Компенсация опер.</a:t>
                      </a:r>
                      <a:r>
                        <a:rPr lang="ru-RU" sz="20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расходов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14 000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18 000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ДВД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80 </a:t>
                      </a:r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80 </a:t>
                      </a:r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84 </a:t>
                      </a:r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108 </a:t>
                      </a:r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768007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ОР (без компенсации)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325276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ЧОД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45 000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45 000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49 000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73 000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7066699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Терминальная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730 000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8897552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Ставка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5385531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Период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844684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Фактор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0,862068966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0,743162901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0,640657674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0,640657674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827554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Текущая стоимость потока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38 793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103,45р.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33 442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330,56р.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31 392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226,00р.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467 680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101,69р.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913384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Рыночная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571 307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761,70р.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94528721"/>
                  </a:ext>
                </a:extLst>
              </a:tr>
            </a:tbl>
          </a:graphicData>
        </a:graphic>
      </p:graphicFrame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90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091588"/>
            <a:ext cx="11839074" cy="5614011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Calibri" panose="020F0502020204030204" pitchFamily="34" charset="0"/>
              </a:rPr>
              <a:t>   </a:t>
            </a: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Специфика задачи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умение определять денежные потоки в методе ДДП.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Определяем денежный поток первого года.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ПВД = 15 000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4 000 = 60млн.р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., Недозагрузка = 0%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Компенсация ОР = 5 000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4 000 =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20млн.р.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ДВД = ПВД (с учётом недозагрузки) + Компенсация ОР = 60 + 20 = 80 </a:t>
            </a:r>
            <a:r>
              <a:rPr lang="ru-RU" sz="24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ОР = 7 000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5 000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 35млн.р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ЧОД = ДВД – ОР =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80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–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35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 45млн.р.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Денежный поток второго года идентичен первому году.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денежный поток третьего года.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ПВД = 25 000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4 000 = 100млн.р.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Недозагрузка = 30%, 	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с учётом недозагрузки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 100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(1 – 30%) = 70млн.р.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Компенсация ОР =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5 000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4 000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(1-30%) =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14млн.р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ЧОД = ДВД – ОР =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(70 + 14)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–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35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 49млн.р.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4. Денежный поток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постпрогнозного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года определяется аналогично, с той лишь разницей, что недозагрузка составит 10%.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5. Определяем терминальную стоимость, разделив поток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постпрогноза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на ставку 10%.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6. Дисконтируем и суммируем все потоки и терминальную стоимость.</a:t>
            </a:r>
          </a:p>
          <a:p>
            <a:pPr marL="0" indent="0" algn="just"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99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Рассчитать  рыночную  стоимость  земельного  участка,  НЭИ  которого  заключается  в строительстве офисного здания общей площадью 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арендопригодная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площадь 4000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 Известно,  что  затраты  на  строительство  составят  400  млн  руб.  и  будут понесены  в  течение  двух  лет  равными  долями,  после  чего  объект  будет  введен  в эксплуатацию. Потенциальный арендный доход для собственника составляет 25000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за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  (все  расходы  по  эксплуатации  и  содержанию здания оплачивают имеющиеся арендаторы независимо от общей загрузки), в первый год эксплуатации загрузка составит 70%, а, начиная со следующего, стабилизируется на 90%. Все ценовые показатели сохраняются неизменными. Ставка терминальной капитализации составляет 10%, затраты на продажу и брокерскую комиссию за сдачу площадей в аренду не  учитывать,  ставка  дисконтирования  операционного  периода  16%,  инвестиционного периода  -  20%.  Дисконтирование  выполнять  на  конец  периодов  модели,  период прогнозирования - 3 года, результат округлить до миллионов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300  млн. 2) 247  млн. 3) 275  млн. 4) 329  млн. 5) 256  млн.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975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F4737DDD-1793-4CD8-B8DE-CF36E74D4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15550"/>
              </p:ext>
            </p:extLst>
          </p:nvPr>
        </p:nvGraphicFramePr>
        <p:xfrm>
          <a:off x="176463" y="1259304"/>
          <a:ext cx="11839075" cy="494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3155">
                  <a:extLst>
                    <a:ext uri="{9D8B030D-6E8A-4147-A177-3AD203B41FA5}">
                      <a16:colId xmlns:a16="http://schemas.microsoft.com/office/drawing/2014/main" xmlns="" val="4174462819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xmlns="" val="3605685231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xmlns="" val="2514284455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xmlns="" val="2596149296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xmlns="" val="3095041083"/>
                    </a:ext>
                  </a:extLst>
                </a:gridCol>
              </a:tblGrid>
              <a:tr h="449868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3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Постпрогноз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584348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ПВД (без компенсации ОР)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100 000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100 000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341096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Недозагрузка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785740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ДВД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70 000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90 000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0453582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ЧОД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- 200 000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- 200 000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70 000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90 000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4011959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Терминальная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900 000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1735634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Ставка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9461680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Период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522306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Фактор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0,8333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0,6944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0,5986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0,5986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3304359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Текущая стоимость потока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- 166 660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- 138 880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41 902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538 740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742523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Рыночная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275 102 </a:t>
                      </a:r>
                      <a:r>
                        <a:rPr lang="ru-RU" sz="2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000,00р.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0096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90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A18587C5-64BB-42A0-8D5E-622BD4A7B2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6463" y="1259304"/>
                <a:ext cx="11839074" cy="5446295"/>
              </a:xfrm>
              <a:ln w="12700" cap="rnd">
                <a:solidFill>
                  <a:schemeClr val="accent1"/>
                </a:solidFill>
                <a:prstDash val="sysDot"/>
              </a:ln>
            </p:spPr>
            <p:txBody>
              <a:bodyPr>
                <a:noAutofit/>
              </a:bodyPr>
              <a:lstStyle/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u="sng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Специфика задачи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: дисконтирование по плавающей ставке.</a:t>
                </a:r>
                <a:endParaRPr lang="ru-RU" sz="240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Стандартный фактор текущей стоиомсти: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Для трёх периодов его можно записать как: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или как:</a:t>
                </a:r>
                <a:r>
                  <a:rPr lang="ru-RU" sz="2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m:rPr>
                        <m:nor/>
                      </m:rPr>
                      <a:rPr lang="ru-RU" sz="2400" dirty="0">
                        <a:solidFill>
                          <a:srgbClr val="0070C0"/>
                        </a:solidFill>
                      </a:rPr>
                      <m:t>×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m:rPr>
                        <m:nor/>
                      </m:rPr>
                      <a:rPr lang="ru-RU" sz="2400" dirty="0">
                        <a:solidFill>
                          <a:srgbClr val="0070C0"/>
                        </a:solidFill>
                      </a:rPr>
                      <m:t>×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Применительно к условиям данной задачи дисконтирование затрат инвестиционного периода производится по классическим формулам, а дисконтирование операционного периода будет осуществляться по формуле: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(1+0,20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m:rPr>
                        <m:nor/>
                      </m:rPr>
                      <a:rPr lang="ru-RU" sz="2400" dirty="0">
                        <a:solidFill>
                          <a:srgbClr val="0070C0"/>
                        </a:solidFill>
                      </a:rPr>
                      <m:t>×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(1+0,20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m:rPr>
                        <m:nor/>
                      </m:rPr>
                      <a:rPr lang="ru-RU" sz="2400" dirty="0">
                        <a:solidFill>
                          <a:srgbClr val="0070C0"/>
                        </a:solidFill>
                      </a:rPr>
                      <m:t>×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(1+0,16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Данный фактор текущей стоимости применяется к потоку третьего года и реверсии. </a:t>
                </a: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При расчётах с применением калькулятора необходимо определить факторы текущей стоимости для:</a:t>
                </a:r>
              </a:p>
              <a:p>
                <a:pPr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FV = 1; N = 1; I/Y = 20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, который равен </a:t>
                </a: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0.83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33</a:t>
                </a:r>
                <a:endParaRPr lang="en-US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FV = 1; N = 1; I/Y = 16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, который равен</a:t>
                </a: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 0.86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21,</a:t>
                </a: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а затем их просто перемножать.</a:t>
                </a: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Так, для третьего года фактор составит: 0.8333 </a:t>
                </a:r>
                <a:r>
                  <a:rPr lang="ru-RU" sz="2400" dirty="0">
                    <a:solidFill>
                      <a:srgbClr val="0070C0"/>
                    </a:solidFill>
                  </a:rPr>
                  <a:t>×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 0.8333 </a:t>
                </a:r>
                <a:r>
                  <a:rPr lang="ru-RU" sz="2400" dirty="0">
                    <a:solidFill>
                      <a:srgbClr val="0070C0"/>
                    </a:solidFill>
                  </a:rPr>
                  <a:t>×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 0.8621</a:t>
                </a:r>
                <a:endParaRPr lang="ru-RU" sz="2400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18587C5-64BB-42A0-8D5E-622BD4A7B2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463" y="1259304"/>
                <a:ext cx="11839074" cy="5446295"/>
              </a:xfrm>
              <a:blipFill rotWithShape="1">
                <a:blip r:embed="rId2"/>
                <a:stretch>
                  <a:fillRect t="-1453" r="-720" b="-2011"/>
                </a:stretch>
              </a:blipFill>
              <a:ln w="12700" cap="rnd">
                <a:solidFill>
                  <a:schemeClr val="accent1"/>
                </a:solidFill>
                <a:prstDash val="sysDot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991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Рассчитайте ставку капитализации, если объект недвижимости был продан за 1 млн руб., потенциальный валовый доход составляет 200 тыс. руб. в год, действительный валовый доход - 180 тыс. руб. в год, чистый операционный доход  - 150 тыс. руб. в год. Результат округлить до целых процентов.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15%.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недостаточно данных для решения.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18%.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20%.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5%.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3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>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функции сложного процента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 cmpd="sng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10">
            <a:extLst>
              <a:ext uri="{FF2B5EF4-FFF2-40B4-BE49-F238E27FC236}">
                <a16:creationId xmlns:a16="http://schemas.microsoft.com/office/drawing/2014/main" xmlns="" id="{129F726A-5A37-4C39-B5C0-657BC1812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619113"/>
              </p:ext>
            </p:extLst>
          </p:nvPr>
        </p:nvGraphicFramePr>
        <p:xfrm>
          <a:off x="4494212" y="2066924"/>
          <a:ext cx="3283171" cy="663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4" name="Уравнение" r:id="rId4" imgW="1130040" imgH="228600" progId="Equation.3">
                  <p:embed/>
                </p:oleObj>
              </mc:Choice>
              <mc:Fallback>
                <p:oleObj name="Уравнение" r:id="rId4" imgW="1130040" imgH="228600" progId="Equation.3">
                  <p:embed/>
                  <p:pic>
                    <p:nvPicPr>
                      <p:cNvPr id="13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2" y="2066924"/>
                        <a:ext cx="3283171" cy="6632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3">
            <a:extLst>
              <a:ext uri="{FF2B5EF4-FFF2-40B4-BE49-F238E27FC236}">
                <a16:creationId xmlns:a16="http://schemas.microsoft.com/office/drawing/2014/main" xmlns="" id="{6AE24D76-1A26-48B4-A899-29A758DA4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156" y="2708052"/>
            <a:ext cx="2563370" cy="221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xmlns="" id="{8AE041F4-10E7-451B-BC2B-34F35CB3F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31" y="2009866"/>
            <a:ext cx="288925" cy="698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8" name="Rectangle 16" descr="Светлый диагональный 2">
            <a:extLst>
              <a:ext uri="{FF2B5EF4-FFF2-40B4-BE49-F238E27FC236}">
                <a16:creationId xmlns:a16="http://schemas.microsoft.com/office/drawing/2014/main" xmlns="" id="{7A7BEA03-B2CB-4622-BC17-8A8B3072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768" y="1467853"/>
            <a:ext cx="288925" cy="1240199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xmlns="" id="{C6D1B1DE-C95F-499F-A5C6-30CC065A4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7847" y="1506629"/>
            <a:ext cx="863600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9EAD181A-7FF2-4CC0-9909-24126E9FD51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94018212"/>
              </p:ext>
            </p:extLst>
          </p:nvPr>
        </p:nvGraphicFramePr>
        <p:xfrm>
          <a:off x="8631130" y="1878012"/>
          <a:ext cx="2452687" cy="1224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" name="Уравнение" r:id="rId6" imgW="838080" imgH="419040" progId="Equation.3">
                  <p:embed/>
                </p:oleObj>
              </mc:Choice>
              <mc:Fallback>
                <p:oleObj name="Уравнение" r:id="rId6" imgW="838080" imgH="419040" progId="Equation.3">
                  <p:embed/>
                  <p:pic>
                    <p:nvPicPr>
                      <p:cNvPr id="24" name="Объект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130" y="1878012"/>
                        <a:ext cx="2452687" cy="12245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xmlns="" id="{E77C6E0C-43BC-4423-A516-30F6FB780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072964"/>
              </p:ext>
            </p:extLst>
          </p:nvPr>
        </p:nvGraphicFramePr>
        <p:xfrm>
          <a:off x="4511675" y="3930649"/>
          <a:ext cx="3376985" cy="961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6" name="Уравнение" r:id="rId8" imgW="1473120" imgH="419040" progId="Equation.3">
                  <p:embed/>
                </p:oleObj>
              </mc:Choice>
              <mc:Fallback>
                <p:oleObj name="Уравнение" r:id="rId8" imgW="1473120" imgH="419040" progId="Equation.3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930649"/>
                        <a:ext cx="3376985" cy="9610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5">
            <a:extLst>
              <a:ext uri="{FF2B5EF4-FFF2-40B4-BE49-F238E27FC236}">
                <a16:creationId xmlns:a16="http://schemas.microsoft.com/office/drawing/2014/main" xmlns="" id="{F05ECA9E-7487-40DA-86B6-E7DC59DF5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4724276"/>
            <a:ext cx="256495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xmlns="" id="{6396B7CE-C80B-4D77-80A3-7248D9F88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568" y="3212976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9427EE2F-01DD-4ED7-A61F-C03A72FF6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493" y="4076577"/>
            <a:ext cx="2889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Rectangle 8" descr="Светлый диагональный 2">
            <a:extLst>
              <a:ext uri="{FF2B5EF4-FFF2-40B4-BE49-F238E27FC236}">
                <a16:creationId xmlns:a16="http://schemas.microsoft.com/office/drawing/2014/main" xmlns="" id="{66C5CDEB-6F37-43B2-B6B9-55736171E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231" y="3357439"/>
            <a:ext cx="288925" cy="1366837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xmlns="" id="{0A596743-F86E-4726-B6A4-F05A9527BB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956" y="3357439"/>
            <a:ext cx="1295400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xmlns="" id="{EEE34310-8A4E-46D5-8C1E-52D91ED05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795" y="4076577"/>
            <a:ext cx="2889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xmlns="" id="{25C75E6C-606B-43E7-B389-9B01039444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7531" y="3500314"/>
            <a:ext cx="5762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CE7F663-D4E0-4ADF-BCAB-64E24C344882}"/>
              </a:ext>
            </a:extLst>
          </p:cNvPr>
          <p:cNvSpPr/>
          <p:nvPr/>
        </p:nvSpPr>
        <p:spPr>
          <a:xfrm>
            <a:off x="4226441" y="3077779"/>
            <a:ext cx="7483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Накопление единицы за период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фактор фонда возмещения</a:t>
            </a:r>
          </a:p>
        </p:txBody>
      </p:sp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xmlns="" id="{3DB2C371-C70F-4FFD-8C7F-D100172B216F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78071294"/>
              </p:ext>
            </p:extLst>
          </p:nvPr>
        </p:nvGraphicFramePr>
        <p:xfrm>
          <a:off x="8631131" y="3919787"/>
          <a:ext cx="2722669" cy="100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7" name="Уравнение" r:id="rId10" imgW="1130040" imgH="419040" progId="Equation.3">
                  <p:embed/>
                </p:oleObj>
              </mc:Choice>
              <mc:Fallback>
                <p:oleObj name="Уравнение" r:id="rId10" imgW="1130040" imgH="419040" progId="Equation.3">
                  <p:embed/>
                  <p:pic>
                    <p:nvPicPr>
                      <p:cNvPr id="2" name="Объект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131" y="3919787"/>
                        <a:ext cx="2722669" cy="10097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xmlns="" id="{478FFC02-EC1B-4C97-B398-202B8C60B2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09321"/>
              </p:ext>
            </p:extLst>
          </p:nvPr>
        </p:nvGraphicFramePr>
        <p:xfrm>
          <a:off x="4407738" y="5744826"/>
          <a:ext cx="3456075" cy="94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8" name="Уравнение" r:id="rId12" imgW="1523880" imgH="419040" progId="Equation.3">
                  <p:embed/>
                </p:oleObj>
              </mc:Choice>
              <mc:Fallback>
                <p:oleObj name="Уравнение" r:id="rId12" imgW="1523880" imgH="419040" progId="Equation.3">
                  <p:embed/>
                  <p:pic>
                    <p:nvPicPr>
                      <p:cNvPr id="4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738" y="5744826"/>
                        <a:ext cx="3456075" cy="9497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5">
            <a:extLst>
              <a:ext uri="{FF2B5EF4-FFF2-40B4-BE49-F238E27FC236}">
                <a16:creationId xmlns:a16="http://schemas.microsoft.com/office/drawing/2014/main" xmlns="" id="{ED436C66-368A-40A3-9D3E-35962304F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650" y="6466741"/>
            <a:ext cx="2563370" cy="130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xmlns="" id="{E829866F-781B-4D3C-88D4-32C9DED02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062" y="4955442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Rectangle 8" descr="Светлый диагональный 1">
            <a:extLst>
              <a:ext uri="{FF2B5EF4-FFF2-40B4-BE49-F238E27FC236}">
                <a16:creationId xmlns:a16="http://schemas.microsoft.com/office/drawing/2014/main" xmlns="" id="{892BFFEC-EB66-4F23-8934-081E15EC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62" y="5387242"/>
            <a:ext cx="288925" cy="10795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xmlns="" id="{5634EDD5-B29D-45BC-814D-DFFDEB0CC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6887" y="5417797"/>
            <a:ext cx="1223963" cy="3282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xmlns="" id="{22D170CB-F842-4C64-A4E9-146E75A63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687" y="5819040"/>
            <a:ext cx="288925" cy="647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B1945B54-341A-488F-860A-38902E883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387" y="5819040"/>
            <a:ext cx="288925" cy="647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Line 13">
            <a:extLst>
              <a:ext uri="{FF2B5EF4-FFF2-40B4-BE49-F238E27FC236}">
                <a16:creationId xmlns:a16="http://schemas.microsoft.com/office/drawing/2014/main" xmlns="" id="{7E7A9AE4-F263-40B2-A49D-5FEC4A1C7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4012" y="5474838"/>
            <a:ext cx="719137" cy="3246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AD1F644D-85DB-4BE7-87EB-82C2B8205856}"/>
              </a:ext>
            </a:extLst>
          </p:cNvPr>
          <p:cNvSpPr/>
          <p:nvPr/>
        </p:nvSpPr>
        <p:spPr>
          <a:xfrm>
            <a:off x="4298543" y="4891689"/>
            <a:ext cx="5714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обычного аннуитета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/</a:t>
            </a:r>
          </a:p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взнос на амортизацию единицы</a:t>
            </a:r>
          </a:p>
        </p:txBody>
      </p:sp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xmlns="" id="{8787BC97-8CB1-429C-83C7-5A67FE55183A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5746639"/>
              </p:ext>
            </p:extLst>
          </p:nvPr>
        </p:nvGraphicFramePr>
        <p:xfrm>
          <a:off x="8631130" y="5698331"/>
          <a:ext cx="2838355" cy="9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9" name="Уравнение" r:id="rId14" imgW="1193760" imgH="419040" progId="Equation.3">
                  <p:embed/>
                </p:oleObj>
              </mc:Choice>
              <mc:Fallback>
                <p:oleObj name="Уравнение" r:id="rId14" imgW="1193760" imgH="419040" progId="Equation.3">
                  <p:embed/>
                  <p:pic>
                    <p:nvPicPr>
                      <p:cNvPr id="49" name="Объект 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130" y="5698331"/>
                        <a:ext cx="2838355" cy="9962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4">
            <a:extLst>
              <a:ext uri="{FF2B5EF4-FFF2-40B4-BE49-F238E27FC236}">
                <a16:creationId xmlns:a16="http://schemas.microsoft.com/office/drawing/2014/main" xmlns="" id="{A4E71771-1A54-4491-BBCE-A490FDD37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568" y="1341214"/>
            <a:ext cx="0" cy="1366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519A47E2-D9E1-4017-B1EC-E9F1B7D25BF1}"/>
              </a:ext>
            </a:extLst>
          </p:cNvPr>
          <p:cNvSpPr/>
          <p:nvPr/>
        </p:nvSpPr>
        <p:spPr>
          <a:xfrm>
            <a:off x="4283968" y="1237163"/>
            <a:ext cx="755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Накопленная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/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B3E23DD-ECE7-4102-B80E-725495715EBA}"/>
              </a:ext>
            </a:extLst>
          </p:cNvPr>
          <p:cNvSpPr txBox="1"/>
          <p:nvPr/>
        </p:nvSpPr>
        <p:spPr>
          <a:xfrm rot="16200000">
            <a:off x="847117" y="2138607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PV</a:t>
            </a:r>
            <a:endParaRPr lang="ru-RU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B1DB4DA-6EA4-4B3A-879A-4E305FF3D194}"/>
              </a:ext>
            </a:extLst>
          </p:cNvPr>
          <p:cNvSpPr txBox="1"/>
          <p:nvPr/>
        </p:nvSpPr>
        <p:spPr>
          <a:xfrm rot="16200000">
            <a:off x="2210085" y="1815603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FV</a:t>
            </a:r>
            <a:endParaRPr lang="ru-RU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6BB9BF9-D749-4388-B987-321453E134C6}"/>
              </a:ext>
            </a:extLst>
          </p:cNvPr>
          <p:cNvSpPr txBox="1"/>
          <p:nvPr/>
        </p:nvSpPr>
        <p:spPr>
          <a:xfrm rot="16200000">
            <a:off x="2373675" y="3815546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FV</a:t>
            </a:r>
            <a:endParaRPr lang="ru-RU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051359E-5337-4519-AEAF-7305B0DA87FC}"/>
              </a:ext>
            </a:extLst>
          </p:cNvPr>
          <p:cNvSpPr txBox="1"/>
          <p:nvPr/>
        </p:nvSpPr>
        <p:spPr>
          <a:xfrm rot="16200000">
            <a:off x="478028" y="5659646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PV</a:t>
            </a:r>
            <a:endParaRPr lang="ru-RU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4380A7A-E4AF-4C75-AE0F-0D1F01B5E47E}"/>
              </a:ext>
            </a:extLst>
          </p:cNvPr>
          <p:cNvSpPr txBox="1"/>
          <p:nvPr/>
        </p:nvSpPr>
        <p:spPr>
          <a:xfrm rot="16200000">
            <a:off x="731984" y="4169594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DB50CF6-6499-47B4-84DF-AE0737987CFA}"/>
              </a:ext>
            </a:extLst>
          </p:cNvPr>
          <p:cNvSpPr txBox="1"/>
          <p:nvPr/>
        </p:nvSpPr>
        <p:spPr>
          <a:xfrm rot="16200000">
            <a:off x="2021813" y="5909706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4EEA051E-521A-46D2-846B-DEA69CC4B058}"/>
              </a:ext>
            </a:extLst>
          </p:cNvPr>
          <p:cNvSpPr txBox="1"/>
          <p:nvPr/>
        </p:nvSpPr>
        <p:spPr>
          <a:xfrm rot="16200000">
            <a:off x="1376334" y="5902279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558A0391-EA82-47BB-B1CC-F941F82F629E}"/>
              </a:ext>
            </a:extLst>
          </p:cNvPr>
          <p:cNvSpPr txBox="1"/>
          <p:nvPr/>
        </p:nvSpPr>
        <p:spPr>
          <a:xfrm rot="16200000">
            <a:off x="1522997" y="4179373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0165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знание составляющих для расчета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коэфф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капитализации.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Коэффициент капитализации равен отношению чистого операционного дохода к стоимости объекта.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150 000 / 1 000 000 =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Ставка капитализации равна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</a:t>
            </a:r>
            <a:r>
              <a:rPr lang="ru-RU" sz="3600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100% = 15%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в условии задачи лишние данные.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51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рыночную ставку капитализации для офисного здания, если приносимый им чистый операционный доход составляет 5 млн рублей, цена продажи 50 млн рублей, а брокерская комиссия за продажу 5% от цены сделки. Результат округлить до сотых долей процента.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5,00%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9,50%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10,00%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10,53%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00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 = 5 / 50 = 0,10 = 10,00%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432000" algn="just"/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Брокерские услуги – лишние данные.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869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рыночную стоимость здания, если потенциальный валовой доход составляет 100 000 руб. в месяц, коэффициент потерь от недозагрузки равен 10%, операционные расходы равны 500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/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в год, площадь здания – 100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., а рыночная ставка капитализации составляет 10%. 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700 000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862 500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10 300 000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10 350 000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202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1. ПВД = 100 000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12 = 1 200 000 руб.</a:t>
            </a:r>
          </a:p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2. ДВД = 1 200 000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9 = 1 080 000 руб.</a:t>
            </a:r>
          </a:p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3. ЧОД = 1 080 000 – 500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100 = 1 030 000 руб.</a:t>
            </a:r>
          </a:p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4. РС = 1 030 000 /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 = 10 300 000 руб.</a:t>
            </a:r>
          </a:p>
          <a:p>
            <a:pPr indent="0" algn="ctr"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типичная ошибка данной задачи – месячный ПВД не переводится в годовой.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2677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Чистый операционный доход от единого объекта недвижимости составляет 100 000 руб. в год, Затраты на замещение для улучшений с учетом износа и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в текущих ценах составляют 500 000 руб., коэффициенты капитализации для земли и улучшений составляют 10% и 12% соответственно. Рассчитать рыночную стоимость единого объекта недвижимости.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504 000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600 000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900 000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1 500 000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84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ЧОД улучшений: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0,12 = 60 000 руб.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ЧОД земли: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100 000 – 60 000 = 40 000 руб.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 Определяем стоимость земли: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40 000 / 0,10 = 400 000 руб.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4. Определяем рыночную стоимость ЕОН: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500 000 + 400 000 = 900 000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645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Потенциальный  валовой  доход  от  объекта  недвижимости  составляет  100 000  рублей  в месяц,  что  соответствует  рыночным  показателям,  стабилизированный  коэффициент недозагрузки равен 10%, операционные расходы равны 1000 руб./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общей площади здания в год, общая площадь здания – 100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 среднерыночная ставка капитализации для подобных объектов - 10%, среднерыночная ставка кредитования для таких объектов 12%.  Рассчитать  рыночную  стоимость  объекта  недвижимости.  Результат  округлить  до тысяч рублей. </a:t>
            </a:r>
          </a:p>
          <a:p>
            <a:pPr marL="0" indent="432000" algn="just">
              <a:spcBef>
                <a:spcPts val="0"/>
              </a:spcBef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11 000 000.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9 800 000.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12 000 000.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10 800 000.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8 167 000.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5720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ПВД приведён за месяц, лишние данные в виде ставки по кредиту.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1. ПВД = 100 000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12 = 1 200 000р.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2. ДВД = 1 200 000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(1 – 10%) = 1 080 000р.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3. ОР = 1 000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100 = 100 000р.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4. ЧОД = ДВД – ОР = 1 080 000 - 100 000 = 980 000р.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5. Рыночная стоимость = </a:t>
            </a:r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ЧОД/</a:t>
            </a:r>
            <a:r>
              <a:rPr 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= 980 000 / 10% = 9 800 000р.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705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Рыночная стоимость расположенного на земельном участке здания составляет 3 млн руб., оставшийся срок его экономической жизни 25 лет. Норма возврата капитала определяется по методу Ринга. Ставка дисконтирования составляет 18%. Чистый операционный доход от единого объекта недвижимости в первый год эксплуатации составил 700 тыс. руб. Определите рыночную стоимость земельного участка.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154 000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222 222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888 888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1 555 555 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текущая стоимость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будущая стоимость;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Искомая величина: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Пример: FV=1,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Решение: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[PV]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1/(1+0,10)^3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Примечание: Порядок ввода величин не имеет значения. Никаких дополнительных клавиш после ввода каждой величины нажимать не надо.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Про что помнить: </a:t>
            </a:r>
          </a:p>
          <a:p>
            <a:pPr marL="342900" indent="432000" algn="just"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стоимость высветится в виде отрицательного значения (для дальнейших расчетов при необходимости сменить знак нажатием клавиши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[+|-]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);</a:t>
            </a:r>
          </a:p>
          <a:p>
            <a:pPr marL="342900" indent="432000" algn="just"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по умолчанию все расчеты на конец периода;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734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коэффициент капитализации для здания: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здание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18 + 1 / 25 =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22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ЧОД от здания: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ЧОД</a:t>
            </a:r>
            <a:r>
              <a:rPr lang="ru-RU" sz="3600" b="1" baseline="-25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здание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 3 000 000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0,22 = 660 000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 Определяем ЧОД, приходящийся на землю: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ЧОД</a:t>
            </a:r>
            <a:r>
              <a:rPr lang="ru-RU" sz="3600" b="1" baseline="-25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земля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 700 000 – 660 000 = 40 000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4. Определяем стоимость земли: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С</a:t>
            </a:r>
            <a:r>
              <a:rPr lang="ru-RU" sz="3600" b="1" baseline="-25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земля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 </a:t>
            </a:r>
            <a:r>
              <a:rPr lang="ru-RU" sz="36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ЧОД</a:t>
            </a:r>
            <a:r>
              <a:rPr lang="ru-RU" sz="3600" b="1" baseline="-25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земля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 40 000 / 0,18 = 222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222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22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5802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 На  рассматриваемом  земельном  участке  юридически  и  физически  можно  построить  1) офисное здание с общей площадью 5000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площадью - 4500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рыночная  ставка  аренды  -  10000 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стабилизированная  загрузка  90%,  совокупные  операционные  расходы,  оплачиваемые собственником  и  капитальный  резерв  -  1500 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площади, рыночная  ставка  капитализации  -  12%,  совокупные  затраты  на  девелопмент  и  продажу единого объекта недвижимости - 30 тыс.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общей площади здания; 2) жилой дом с общей площадью 5000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продаваемой площадью 4000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цена продажи  - 90 тыс.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 совокупные  затраты  на  девелопмент  здания  и  продажу  площадей    -  45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тыс.руб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общей площади здания. Определите все значения прибыли предпринимателя (в % от выручки от продажи) для девелопмента жилого здания, для которых девелопмент жилого  здания  будет  являться  НЭИ  рассматриваемого  земельного  участка.  Рыночная прибыль предпринимателя при девелопменте офисного здания составляет 20%  от цены продажи  единого  объекта  недвижимости.  Предположить,  что  на  момент  продажи офисное  здание  имеет  стабилизированную  загрузку  на  рыночных  условиях,  а  фактор разновременности  денежных  потоков  учтен  в  прибыли  предпринимателя.  Результат округлить до целых процентов.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1) Меньше 17%. 2) Меньше 26%. 3) Больше 26%.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4) Меньше 8%. 5) Больше 8%. 6) Больше 17%.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6604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Офис: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Рыночная стоимость (цена продажи) офиса: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(4500 х 10000 </a:t>
            </a:r>
            <a:r>
              <a:rPr lang="ru-RU" sz="2400" b="1" dirty="0">
                <a:solidFill>
                  <a:srgbClr val="0070C0"/>
                </a:solidFill>
              </a:rPr>
              <a:t>×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0,9 – 4500 х 1500 ) / 0,12 = 281 250 000р.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Девелопмент = 30 000 </a:t>
            </a:r>
            <a:r>
              <a:rPr lang="ru-RU" sz="2400" b="1" dirty="0">
                <a:solidFill>
                  <a:srgbClr val="0070C0"/>
                </a:solidFill>
              </a:rPr>
              <a:t>×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5 000 = 150 000 000р.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ПП = 281 250 000р. </a:t>
            </a:r>
            <a:r>
              <a:rPr lang="ru-RU" sz="2400" b="1" dirty="0">
                <a:solidFill>
                  <a:srgbClr val="0070C0"/>
                </a:solidFill>
              </a:rPr>
              <a:t>×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20% = 56 250 000р.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земли = 281 250 000 – 150 000 000 – 56 250 000 = 75 000 000р.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Жильё: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90 000 </a:t>
            </a:r>
            <a:r>
              <a:rPr lang="ru-RU" sz="2400" b="1" dirty="0">
                <a:solidFill>
                  <a:srgbClr val="0070C0"/>
                </a:solidFill>
              </a:rPr>
              <a:t>×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4 000 = 360 000 000р.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Девелопмент = 45 000 </a:t>
            </a:r>
            <a:r>
              <a:rPr lang="ru-RU" sz="2400" b="1" dirty="0">
                <a:solidFill>
                  <a:srgbClr val="0070C0"/>
                </a:solidFill>
              </a:rPr>
              <a:t>×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5 000 = 225 000 000р.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земли = РС – </a:t>
            </a:r>
            <a:r>
              <a:rPr lang="ru-RU" sz="24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Девелопмент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- ПП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75 000 000 = 360 000 000 –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225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000 000 </a:t>
            </a:r>
            <a:r>
              <a:rPr lang="ru-RU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- ПП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ПП = 60 000 000р.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По условиям задачи ПП в процентах от РС жилья, т.е. 60 000 000 / 360 000 000 = 16,67%. Если ПП будет больше значения 16,67% от РС, то стоимость земли станет меньше, чем при офисном использовании, соответственно, условие, при котором НЭИ земли будет жилая застройка соблюдается при значениях ПП ниже 17%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5671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Оценивается здание, незавершенное строительством, у которого возведены фундамент, стены и 40% перекрытий. Оценщик нашел информацию по удельным весам конструктивных элементов аналогичного построенного здания: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фундамент - 10%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стены - 15%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перекрытия - 20%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крыша - 15%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прочие элементы - 40%.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удельный вес перекрытий в восстановительной стоимости объекта оценки.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8%.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18%.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20%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24%.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1288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082B8F8-D563-426A-8A5F-19BEA2A2A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463555"/>
              </p:ext>
            </p:extLst>
          </p:nvPr>
        </p:nvGraphicFramePr>
        <p:xfrm>
          <a:off x="492989" y="1428587"/>
          <a:ext cx="11110875" cy="456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5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2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2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221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98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Наименование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Вес по проекту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Готовность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Вес по факту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Вес в стоимости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Фундамент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10%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30,30%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Стены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45,45%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Перекрытия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40%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8%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24,24%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Крыша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Прочие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40%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ИТОГО: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33%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99,99%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29406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Рыночная ставка аренды для торгового помещения на начало 2003 года составляла 100  руб. Индекс изменения рыночных ставок аренды для соответствующего сегмента рынка недвижимости с начала 2001 года по начало 2017 года составил 3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54. Индекс изменения рыночных ставок аренды с начала 2001 года по начало 2003 года составил 1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18. Рассчитайте рыночную ставку аренды для этого помещения на начало 2017 года.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236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300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472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2689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индекс 2003 – 2017:</a:t>
            </a:r>
          </a:p>
          <a:p>
            <a:pPr indent="432000" algn="ctr"/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И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2001-2017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/ И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2001-2003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3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54 / 1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18 = 3</a:t>
            </a:r>
          </a:p>
          <a:p>
            <a:pPr indent="0" algn="just"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ставку аренды на 2017 год:</a:t>
            </a:r>
          </a:p>
          <a:p>
            <a:pPr indent="0" algn="just"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3 = 300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202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В  период  с  01.01.2005  по  31.12.2016  рыночные  ставки  аренды  выросли  на  123%  и  с 01.01.2010  по  31.12.2016  на  37%,  какой  была  рыночная  ставка  аренды  01.01.2010,  если 01.01.2005 она составляла 500 рублей. Результат округлить до целого.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430.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1115.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685.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685.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814.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1671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понимать принципы формирования и применения индексов изменения цен.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2,23 / 1,37 = 813,88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346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Затраты на замещение  для  улучшений без  учета износа  и 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составляют 400 тыс.  руб.  Срок  экономической  жизни  улучшений  составляет  50  лет.  Эффективный возраст улучшений составляет 15 лет. Сколько составляет величина износа, определенная методом эффективного возраста?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120 000.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400 000.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280 000.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Недостаточно данных для решения задачи.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60 000.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34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будущая стоимость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текущая стоимость;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 -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[FV]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=1*(1+0,10)^3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748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Специфика задачи: понимать метод эффективного возраста; не путать накопленный износ с остаточной стоимостью.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величину накопленного износа: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/ 50 = 0,3 или 30%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величину накопленного износа: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30% = 120 000р.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738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рыночную стоимость оцениваемого затратным подходом объекта недвижимости, если рыночная стоимость участка земли составляет 28 млн. руб.,  затраты на создание здания с учетом прибыли предпринимателя равны 90 млн. руб., при этом совокупный износ здания оценивается в 20 %.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46 млн.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94,4 млн.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100 млн.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Для корректного расчета необходимы дополнительные данные о величине физического износа. 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7665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рыночную стоимость здания с учётом износа: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90 млн. руб.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(1 – 20%) = 72 млн. руб.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рыночную стоимость единого объекта недвижимости путём суммирования стоимостей здания и земельного участка: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РС</a:t>
            </a:r>
            <a:r>
              <a:rPr lang="ru-RU" sz="3600" b="1" baseline="-30000" dirty="0">
                <a:solidFill>
                  <a:srgbClr val="0070C0"/>
                </a:solidFill>
                <a:latin typeface="Calibri" panose="020F0502020204030204" pitchFamily="34" charset="0"/>
              </a:rPr>
              <a:t>ЕОН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72 + 28 = 100 млн. руб.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301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земельного участка, на котором расположено отдельно стоящее  здание.  Стоимость  единого  объекта  недвижимости  составляет  12  500  000  руб. Затраты на воспроизводство для здания без учета износов и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составляют 10 000 000 руб.,  физический  износ  оценивается  в  1  000  000  руб.,    функциональное устаревание - 500 000 руб. (других видов износов и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не выявлено). Модель расчета  совокупного  износа  и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-  аддитивная.    Прибыль  предпринимателя принять  равной  нулю.  Рыночную  стоимость  земельного  участка  округлить  до 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4 000 000.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8 500 000.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3 000 000.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3 500 000.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2 500 000.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260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№2.19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понимание и применение аддитивной модели и абсолютных величин износов.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Определяем накопленный износ: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1 000 000 + 500 000 = 1 500 000р.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Определяем рыночную стоимость здания: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10 000 000 – 1 500 000 = 8 500 000р.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рыночную стоимость земельного участка: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12 500 000 – 8 500 000 = 4 000 000р.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40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Рассчитайте  рыночную  стоимость  земельного  участка  методом  остатка,  если  известно, что  рыночная  стоимость  единого  готового  объекта  недвижимости,  который  в соответствии с принципом НЭИ на нем целесообразно построить, составляет 2 000 000 руб., прямые затраты на строительство составляют 500 000 руб., косвенные издержки, в том  числе  проценты  по  кредитам  -  20%  от  величины  прямых  затрат  на  строительство, сумма  кредита  составит  300  000  руб.,  среднерыночная  прибыль  девелопера  при реализации  подобных  проектов  -  25%  от  стоимости  готового  объекта. 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1 100 000.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600 000.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1 250 000.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900 000.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99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лишние данные о сумме кредита.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Прямые затраты + Косвенные 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издержки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+ ПП + ЗУ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ЗУ = РС - Прямые затраты - Косвенные </a:t>
            </a:r>
            <a:r>
              <a:rPr lang="ru-RU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издержки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- ПП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РС = 2 000 000р. (из условия)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Прямые затраты = 500 000р. (из условия)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Косвенные затраты = 500 000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20% = 100 000р.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ПП = 2 000 000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25% = 500 000р.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ЗУ = 2 000 000 – 500 000 – 100 000 – 500 000 = 900 000р.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75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Затраты на создание конструкции зарегистрированного объекта недвижимости - металлического резервуара объемом 100 м</a:t>
            </a:r>
            <a:r>
              <a:rPr lang="ru-RU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составляет 100 000 руб., объемом  175 м</a:t>
            </a:r>
            <a:r>
              <a:rPr lang="ru-RU" sz="24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-  140 000 руб. Коэффициент, учитывающий стоимость доставки и монтажа резервуара, составляет 1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7. Затраты на ускоренную доставку металлоконструкций - 15 000 руб. Надбавка за срочное оформление документации - 10% от стоимости металлоконструкций.  Необходимо рассчитать рыночные затраты на создание смонтированного резервуара объемом 150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с использованием коэффициента торможения.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216 933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239 400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253 611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253 626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679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Расчёт коэффициента торможения на калькуляторе.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рекомендуется установить в калькуляторе количество знаков после запятой не менее четырёх: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Format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4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Enter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Иначе итоговый результат может «уплыть», и не совпасть с предложенными вариантами ответов.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Ценообразующие параметры: Аналог 1 – 100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.; Аналог 2 – 175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Цены: Аналог 1 – 100 000р.; Аналог 2 – 140 000р.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Внимание! На данном этапе неважно, что на что вы разделите (меньшее на большее или наоборот), важно соблюдать однообразие: если при расчете отношения ценообразующих параметров вы разделите Аналог1/Аналог2, то и отношение цен должно быть таким же – Аналог1/Аналог2. 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отношение ценообразующих параметров.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/ 175 =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5714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отношение цен.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100 000 / 140 000 =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7143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5378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на калькуляторе натуральные логарифмы этих величин.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5714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LN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-0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5597; 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7143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LN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-0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3365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:  =LN(0,5714)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;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=LN(0,714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Находим отношение логарифмов. Важно! Здесь уже жёсткое требование: в числителе логарифм отношения цен, в знаменателе логарифм отношения параметров.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Коэффициент торможения =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-0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3365 / -0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5597 =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6012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Для расчета стоимости объекта оценки можно применять данные любого аналога. Для объекта оценки 150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получим: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С = (Р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ОО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/ Р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ОА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ru-RU" sz="3600" b="1" dirty="0">
                <a:solidFill>
                  <a:srgbClr val="0070C0"/>
                </a:solidFill>
              </a:rPr>
              <a:t>Ц</a:t>
            </a:r>
            <a:r>
              <a:rPr lang="ru-RU" sz="3600" b="1" baseline="-25000" dirty="0">
                <a:solidFill>
                  <a:srgbClr val="0070C0"/>
                </a:solidFill>
              </a:rPr>
              <a:t>ОА</a:t>
            </a:r>
            <a:endParaRPr lang="ru-RU" sz="3600" b="1" baseline="-250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Y</a:t>
            </a:r>
            <a:r>
              <a:rPr lang="ru-RU" sz="3600" b="1" baseline="30000" dirty="0" err="1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6012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100000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127600р.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175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Y</a:t>
            </a:r>
            <a:r>
              <a:rPr lang="ru-RU" sz="3600" b="1" baseline="30000" dirty="0" err="1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6012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140000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127610р.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=(150/100)^0,6012*100000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MS E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xcel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без округлений даёт результат 127607,41р.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6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накопление единицы за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Будущая стоимость аннуитетных платежей определяется по этой же функции.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размер платежа;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 -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1 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[PMT]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[CPT] [FV]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      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=1*((1+0,10)^3-1)/0,10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9233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Далее по условию задачи необходимо учесть затраты на доставку и монтаж: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 = 127 600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1,7 = 216 920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Это и будет итоговым ответом, поскольку ни ускоренная доставка, ни срочное оформление документации не имеют отношения к рыночной стоимости.</a:t>
            </a:r>
          </a:p>
          <a:p>
            <a:pPr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 экзамене присутствуют схожие задачи, но они немного усложнены определением физического износа, для расчета которого в условии указаны: хронологический возраст, оставшийся срок жизни и срок экономической жизни (либо иные различные сочетания сроков и возрастов, и при этом есть лишние данные).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697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Оценщик  проводит  оценку  зарегистрированного  объекта  недвижимости  -  подземного резервуара из нержавеющей стали внешним объемом 30 м</a:t>
            </a:r>
            <a:r>
              <a:rPr lang="ru-RU" sz="20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и массой 8 тонн. В распоряжении оценщика имеются следующие данные: Стоимость  изготовления  металлоконструкций  резервуара  из  углеродистой  стали  –  8 руб./кг без учета НДС, из нержавеющей стали – 15 руб./кг, без учета НДС. Стоимость доставки – 5% от стоимости металлоконструкций резервуара. Затраты  на  монтаж  составляют  150%  от  стоимости  металлоконструкций  надземных металлических  резервуаров  и  200%  от  стоимости  металлоконструкций  надземных железобетонных  и  подземных  металлических  резервуаров.  В  качестве  базы,  к  которой применяется коэффициент, выступает стоимость резервуаров из нержавеющей стали или железобетона (в зависимости от резервуара). Дополнительно  необходимо  понести  затраты  по  выемке  и  вывозу  грунта,  которые составляют 1000 руб./м</a:t>
            </a:r>
            <a:r>
              <a:rPr lang="ru-RU" sz="20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без учета НДС. Необходимый объем таких работ рассчитывается на основе внешнего объема резервуара и принимается равным ему. Оценщик пришел к выводу, что прибыль предпринимателя равна нулю. Срок службы резервуара определен на уровне 20 лет, оставшийся срок службы – 15 лет, хронологический  возраст  –  3  года.  Функциональное  и  экономическое  устаревание отсутствует. Прибыль предпринимателя принять равной нулю. Все данные приведены для условий России.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 рыночную  стоимость  данного  резервуара  в  рамках  затратного  подхода  (без учета НДС). результат округлить до сотен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1) 297 000;  2) 284 000;  3) 241 400;  4) 189 000;  5) 190 500.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4358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1. Определяем стоимость металлоконструкции: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8 000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15 = 120 000р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2. Определяем стоимость доставки металлоконструкций: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5% = 6 000р.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3. Определяем стоимость монтажа: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200% = 240 000р.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4. Определяем затраты на котлован: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1000 </a:t>
            </a:r>
            <a:r>
              <a:rPr lang="ru-RU" sz="3200" b="1" dirty="0">
                <a:solidFill>
                  <a:srgbClr val="0070C0"/>
                </a:solidFill>
              </a:rPr>
              <a:t>×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30 = 30 000р.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5. Определяем затраты на воспроизводство объекта недвижимости: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+ 6 000 + 240 000 + 30 000 = 396 000р.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6. Определяем эффективный возраст, вычитая из общего срока службы оставшийся срок службы (хронологический возраст – лишние данные):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20 – 15 = 5 лет.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7. Определяем накопленный физический износ: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5 лет / 20 лет = 0,25 или 25%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8. Определяем рыночную стоимость объекта недвижимости: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396 000 х (1 - 25/100) = 297 000р.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23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застроенного земельного участка, если рыночная стоимость единого объекта недвижимости составляет 1 млн рублей, а для аналогичных объектов вклад стоимости улучшений в стоимость единого объекта недвижимости составляет 70%.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0,3 млн.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0,5 млн.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0,7 млн.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1,0 млн.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331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1 000 000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(1 – 70%) = 300 000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962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 рыночную  стоимость  здания  с  дебаркадером  площадью  1000  кв.  (площадь дебаркадера не включена). Цена аналога - здания без дебаркадера -  40 000 руб./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При прочих  равных,  объекты,  состояние  которых  аналогично  состоянию  оцениваемого здания,  на  25%  дешевле  объектов  с  состоянием,  аналогичным  состоянию  аналога.  Абсолютная корректировка на наличие дебаркадера - 50 000 руб.  Для решения данной задачи первой вносится относительная корректировка.  Внесение иных корректировок не требуется.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40 050 000.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29 950 000.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50 050 000.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30 000 000.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30 050 000.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8434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Определяем корректировку на состояние: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(1 – 25%) = 30 000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Определяем стоимость здания без дебаркадера: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1 000 = 30 000 000р.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стоимость здания с дебаркадером: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30 000 000 + 50 000 = 30 050 000р.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0533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земельного участка под жилую застройку. Площадь участка 2 га, на нем можно построить 15000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жилых площадей. Известна информация о следующих сделках (считать, что описанные ниже участки сопоставимы с оцениваемым по всем характеристикам кроме указанных в описании):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А. Участок площадью 0,5 га, под строительство  офисного центра общей площадью 10 тыс.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цена продажи 10 млн.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Б. Участок площадью 1 га под строительство 5 тыс.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жилья, цена продажи 15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В. Участок общей площадью 2 га под строительство гостиницы площадью 15000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цена продажи 30 млн.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Г. Участок общей площадью 2,5 га под строительство 20000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жилья, цена продажи 60 млн. руб.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22,5 млн руб.;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30 млн руб.; 3) 39 млн руб.; 4) 45 млн руб.; 5) 48 млн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423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Для аналога Б: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15 000 000 / 5 000 = 3 000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.;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Для аналога Г: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60 000 000 / 20 000 = 3 000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Стоимость нашего объекта составит: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15 000 </a:t>
            </a:r>
            <a:r>
              <a:rPr lang="ru-RU" sz="3600" b="1" dirty="0">
                <a:solidFill>
                  <a:srgbClr val="0070C0"/>
                </a:solidFill>
              </a:rPr>
              <a:t>×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3 000 = 45 000 000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 решения №2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		15 000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2 га = 7500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 (площадь жилья на 1 га)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Аналог Б: 	5 000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1 га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5 000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Удельная цена: 15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1 га = 15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Корректировка: 7 500 / 5 000 = 1,5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Скорректированная цена: 15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1,5 = 22,5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Аналог Г:	20 000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2,5 га = 8 000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Удельная цена: 60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2,5 га = 24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Корректировка: 7500 / 8000 = 0,9375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Скорректированная цена: 24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0,9375 = 22,5млн.р./га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Рыночная стоимость объекта: 22,5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 </a:t>
            </a:r>
            <a:r>
              <a:rPr lang="ru-RU" sz="2400" dirty="0">
                <a:solidFill>
                  <a:srgbClr val="0070C0"/>
                </a:solidFill>
              </a:rPr>
              <a:t>×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2 га = 45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5966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рыночную стоимость здания площадью 100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Цена  здания-аналога на рынке составляет 50 000 руб./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.,  среднерыночные цены на подобные объекты в районе расположения аналога на 20% выше, чем в районе расположения объекта и в отличие от оцениваемого здания в аналоге проведен ремонт (абсолютная корректировка по данному фактору от местоположения не зависит и составляет 5 000 руб./кв. м).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3 500 000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4 400 000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4 500 000 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5 500 000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86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фактор фонда возмещения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будущая стоимость;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величина: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сколько надо откладывать ежегодно, чтобы через 3 года под 10% накопить 100 денежных единиц?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[FV]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[CPT] [PMT]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Для определения нормы возврата капитала по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Инвуду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или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Хоскольду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с применением данной функции будущая стоимость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должна быть равна единице, а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I/Y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равна либо норме дохода на инвестиции (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Инвуд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), либо безрисковой ставке (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[FV]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[PMT]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=1*0,10/((1+0,10)^3-1)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70C0"/>
                </a:solidFill>
                <a:latin typeface="Calibri" panose="020F0502020204030204" pitchFamily="34" charset="0"/>
              </a:rPr>
              <a:t>Важно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: Результат в долях! Поэтому для определения нормы возврата с применением калькулятора рекомендуется установить в настойках 4 знака после запятой.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482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Согласно предлагаемым вариантам ответов предполагается следующее решение: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1.Определяем корректировку на местоположение: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50 000 × (1 – 20%) = 40 000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2.Определяем корректировку на ремонт: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40 000 – 5 000 = 35 000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3.Определяем стоимость здания: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35 000 × 100 = 3 500 000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Однако, по условиям задачи аналог расположен в лучшем районе, где цены выше на 20%. Корректировку правильно определить как: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/ 1,20 – 1 = - 16,67%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Тогда решение будет выглядеть следующим образом: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50 000 х (1 – 16,67%) = 41 665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41 665 – 5 000 = 36 665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36 665 × 100 = 3 666 500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3174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Рассчитайте  скидку  на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при  совершении  сделок  с  объектами  торговой недвижимости,  расположенными  на  первых  этажах  зданий,  если  известны  величины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уторговывания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по приведенным ниже сделкам. Для расчета корректировки используйте среднее  арифметическое  соответствующих  значений  по  сделкам  с  сопоставимыми объектами. Результат округлить до десятых долей процента.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1. Офисное помещение на втором этаже, запрашиваемая цена 1 млн руб., цена продажи 930 тыс.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2. Магазин на первом этаже, запрашиваемая цена 2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., цена продажи 1,6 млн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3.  фитнес-центр  районного  формата,  запрашиваемая  цена  20  млн  руб.,  цена  продажи 19 млн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4.  Торговое  помещение  на  первом  этаже,  запрашиваемая  цена  600  тыс.  руб.,  цена продажи 600 тыс.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5. Помещение под супермаркет (первый этаж), запрашиваемая цена 2 млн рублей, цена продажи 1,7 млн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1) 11,7%. 2) 9,4%. 3) 10,0%. 4) 0,0%. 5) 20,0%.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45892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 отбор аналогов и «обратный» расчет скидки на торг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Отбираем для расчетов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аналоги 2, 4 и 5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Корректировки на торг для выбранных аналогов: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– (1 600 000 / 2 000 000) = 0,2 = 20%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– (600 000 / 600 000) = 0%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– (1 700 000 / 2 000 000) = 0,15 = 15%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среднее значение: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( 20% + 0% + 15% ) / 3 = 11,67%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73527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Оценивается  Объект  -  двухэтажное  офисное  здание  площадью  1000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 требующее косметического ремонта. Имеется аналог  – двухэтажное офисное здание площадью  800 кв. м, в котором проведён косметический ремонт. Аналог был продан за 600 000 руб. Для решения  данной  задачи  предположить,  что  различие  в  площадях  влияния  на  удельную стоимость не оказывает.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Имеются  также  следующие  данные  по  парным  продажам  для  расчета  абсолютной корректировки на состояние.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1. Одноэтажное  кирпичное офисное здание 300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Требуется  косметический ремонт 120 000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2. Одноэтажное  кирпичное офисное здание 400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Проведен  косметический ремонт 260 000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рыночную стоимость Объекта,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600 000.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400 000.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750 000.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84503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Задача направлена на понимание расчета относительных и абсолютных корректировок.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1. Определим корректировку на ремонт, для этого рассчитаем удельные цены предложений аналогов с ремонтом и без ремонта.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- Без ремонта: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/ 300 = 400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- С ремонтом: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260 000 / 400 = 650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Таким образом, абсолютная корректировка на ремонт составит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650–400 = 250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2. Определяем удельную цену предложения основного аналога: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600 000 / 800 = 750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3. Корректируем аналог на ремонт. По условиям задачи у аналога ремонт проведён, а у объекта оценки – нет. Уменьшаем удельную цену предложения на величину абсолютной корректировки на ремонт: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750 – 250 =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4. Определяем рыночную стоимость объекта оценки: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500 х 1 000 = 500 000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5159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Оценивается Объект - двухэтажное офисное здание площадью 100 кв. м, требующее косметического ремонта. Имеется аналог – двухэтажное офисное здание площадью 80 кв. м, в котором проведён косметический ремонт. Аналог предлагается на продажу за 600 000 руб. Среднерыночная корректировка на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для подобных объектов составляет 10%. Имеются также следующие данные по продажам: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Объект - Состояние - Цена сделки,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1. Одноэтажное кирпичное офисное здание 30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Требуется косметический ремонт - 120 000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2. Двухэтажное кирпичное офисное здание 40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Проведен косметический ремонт - 280 000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3. Одноэтажное кирпичное офисное здание 40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Проведен косметический ремонт - 260 000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4. Одноэтажное кирпичное торгово-офисное здание 30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Проведен косметический ремонт - 270 000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рыночную стоимость Объекта.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175 000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375 000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425 000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500 000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80035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№2.29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удельную цену предложения: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600 000 / 80 = 7 500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Корректируем на торг: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7 500 × (1 – 10%) = 6 750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 Определяем корректировку на ремонт. Для этого используем первый и третий аналоги, и рассчитываем удельные цены предложений с ремонтом и без ремонта: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 ремонтом: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260 000 / 40 = 6 500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Без ремонта: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/ 30 = 4 000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имеют место абсолютные корректировки. Таким образом, величина корректировки на ремонт составит: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6 500 – 4 000 = 2 500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4. Корректируем удельную цену нашего аналога на ремонт: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6 750 – 2 500 = 4 250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5. Определяем стоимость объекта, умножая скорректированную цену на площадь: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4 250 × 100 = 425 000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658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№2.30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Рассчитайте  рыночную  стоимость  однокомнатной  квартиры  во  введенном  в эксплуатацию  доме  комфорт-класса,  находящемся  в  Юго-восточном  административном округе населенного пункта. Общая площадь квартиры 45 </a:t>
            </a:r>
            <a:r>
              <a:rPr lang="ru-RU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, жилая площадь квартиры 22  </a:t>
            </a:r>
            <a:r>
              <a:rPr lang="ru-RU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 В  таблице  1  приведена  информация  об  имеющихся  аналогах,  которые необходимо  использовать  для  расчета.  Разница  между  ценами  сделок  и  ценами предложений  составляет  7%.    В  таблицах  2-5  приведена  дополнительная  рыночная информация для расчета необходимых относительных (процентных) корректировок.  При расчете  удельной  стоимости  объекта  оценки  используйте  все  аналоги, скорректированные  цены  аналогов  учитывайте  с  одинаковыми  весами,  корректировки применяйте  последовательно.  Считать,  что  никакие  другие  корректировки,  кроме перечисленных в таблице 1, не требуются. Результат расчета округлите до десятков тысяч рублей.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1) 6 420 000;	2) 6 830 000;	3) 6 140 000;	4) 3 040 000;	5) 6 200 000.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117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№2.30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(продолжение)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76616B3-E7EE-4CA4-AF45-231B27E63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96893"/>
              </p:ext>
            </p:extLst>
          </p:nvPr>
        </p:nvGraphicFramePr>
        <p:xfrm>
          <a:off x="228600" y="1334963"/>
          <a:ext cx="5867400" cy="386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1856986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924119501"/>
                    </a:ext>
                  </a:extLst>
                </a:gridCol>
                <a:gridCol w="689142">
                  <a:extLst>
                    <a:ext uri="{9D8B030D-6E8A-4147-A177-3AD203B41FA5}">
                      <a16:colId xmlns:a16="http://schemas.microsoft.com/office/drawing/2014/main" xmlns="" val="2098270237"/>
                    </a:ext>
                  </a:extLst>
                </a:gridCol>
                <a:gridCol w="618958">
                  <a:extLst>
                    <a:ext uri="{9D8B030D-6E8A-4147-A177-3AD203B41FA5}">
                      <a16:colId xmlns:a16="http://schemas.microsoft.com/office/drawing/2014/main" xmlns="" val="82166715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xmlns="" val="2540526927"/>
                    </a:ext>
                  </a:extLst>
                </a:gridCol>
              </a:tblGrid>
              <a:tr h="1447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Объект оценки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Аналог 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Аналог 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Аналог 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6247513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Характеристики объекта оценки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0453109"/>
                  </a:ext>
                </a:extLst>
              </a:tr>
              <a:tr h="212298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Тип недвижимости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Квартира  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Аппартам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107511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комнат, шт.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86615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комплекса, в котором расположен объект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148221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Класс объекта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Бизнес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486172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Местоположение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ЮВАО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ЮВАО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ЮВАО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130276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Стадия строительства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913569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Цена предложения, руб./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. общей площади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145000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135000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382414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427558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уторговывание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4844793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тип недвижимости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1014510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количество комнат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4539409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1270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класс объекта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62798275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местоположение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4781001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стадию строительства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1638460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Вес аналога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035789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Рыночная стоимость объекта, руб/кв.м.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386925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FFDCD552-FCDF-499B-A341-6A8AD9C23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55726"/>
              </p:ext>
            </p:extLst>
          </p:nvPr>
        </p:nvGraphicFramePr>
        <p:xfrm>
          <a:off x="6941554" y="1334963"/>
          <a:ext cx="45974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52260328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5333581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677065463"/>
                    </a:ext>
                  </a:extLst>
                </a:gridCol>
              </a:tblGrid>
              <a:tr h="165735">
                <a:tc gridSpan="3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2. Средние цены на квартиры 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аппартаменты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по округам населенного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пунка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9209279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(при прочих равных условиях)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3245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Квартиры,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Аппартам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.,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6906626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Округ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руб./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руб./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631562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Юго-Восточный округ (ЮВАО)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181500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165000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470675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Восточный округ (ВАО)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169400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154000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652577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Северо-Восточный округ (СВАО)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154000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983052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B29638CB-F402-4621-AA5F-AE59E50F8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583994"/>
              </p:ext>
            </p:extLst>
          </p:nvPr>
        </p:nvGraphicFramePr>
        <p:xfrm>
          <a:off x="7347954" y="2965719"/>
          <a:ext cx="37846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36899306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111734851"/>
                    </a:ext>
                  </a:extLst>
                </a:gridCol>
              </a:tblGrid>
              <a:tr h="14160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3. Средние цены на квартиры по классам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994463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(при прочих равных условиях)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328137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Сред. цена,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822519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руб.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405262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Эконом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152000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2667997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337242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Бизнес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193000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025712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D3C7CA9C-88E6-4421-A8E2-06E0D453E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72243"/>
              </p:ext>
            </p:extLst>
          </p:nvPr>
        </p:nvGraphicFramePr>
        <p:xfrm>
          <a:off x="7347954" y="4719354"/>
          <a:ext cx="378460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66462662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111247049"/>
                    </a:ext>
                  </a:extLst>
                </a:gridCol>
              </a:tblGrid>
              <a:tr h="188595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4. Скидка к цене за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. в зависимости от стадии готовности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1787248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дома (при прочих равных условиях)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0580464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Стадия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Скидка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2936964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 Начаты земляные работы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-10%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939708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2. Начато строительство наземной части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-15%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053362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3. Введен 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эксплуататцию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4707315"/>
                  </a:ext>
                </a:extLst>
              </a:tr>
              <a:tr h="144145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Примечание: корректировки даны относительно последующей стадии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354701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B441EABC-F411-49C2-893D-8A269ABC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49116"/>
              </p:ext>
            </p:extLst>
          </p:nvPr>
        </p:nvGraphicFramePr>
        <p:xfrm>
          <a:off x="740275" y="5315150"/>
          <a:ext cx="4844049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3180294233"/>
                    </a:ext>
                  </a:extLst>
                </a:gridCol>
                <a:gridCol w="1872249">
                  <a:extLst>
                    <a:ext uri="{9D8B030D-6E8A-4147-A177-3AD203B41FA5}">
                      <a16:colId xmlns:a16="http://schemas.microsoft.com/office/drawing/2014/main" xmlns="" val="1894828537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5. Скидка к цене в зависимости от количества комнат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707028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(при прочих равных условиях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891968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комнат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Скидки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474136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комната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46238599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 комнаты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-5%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551748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 комнаты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-10%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3241352"/>
                  </a:ext>
                </a:extLst>
              </a:tr>
              <a:tr h="143510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Примечание: все корректировки даны к цене 1-комнатной квартиры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7919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56649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№2.30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84A0D15-A15F-4B02-9427-C1DC5C718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642775"/>
              </p:ext>
            </p:extLst>
          </p:nvPr>
        </p:nvGraphicFramePr>
        <p:xfrm>
          <a:off x="368300" y="1426128"/>
          <a:ext cx="11401455" cy="4244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0891">
                  <a:extLst>
                    <a:ext uri="{9D8B030D-6E8A-4147-A177-3AD203B41FA5}">
                      <a16:colId xmlns:a16="http://schemas.microsoft.com/office/drawing/2014/main" xmlns="" val="1376633951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xmlns="" val="2462820497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xmlns="" val="3951529086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xmlns="" val="1623163250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xmlns="" val="2208382289"/>
                    </a:ext>
                  </a:extLst>
                </a:gridCol>
              </a:tblGrid>
              <a:tr h="42448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Объект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Аналог 1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Аналог 2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Аналог 3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1954309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Цена предложения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150 000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145 000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135 000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8027711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торг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0,93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0,93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0,93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0958574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тип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73062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кол-во комнат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1733473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класс объекта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0,829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4775795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местоположение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1,0714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101891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стадию строительства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1,1765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367358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Скорректированная стоимость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140 219,5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123 902,6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158 651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138 105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1698722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Стоимость объекта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6 309 879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175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76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и 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>MS Excel</a:t>
            </a:r>
            <a:r>
              <a:rPr lang="ru-RU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текущая стоимость аннуитета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аннуитетный платеж;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величина: 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 </a:t>
            </a: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Калькулятор: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[PMT]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[PV]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MS Excel: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=1*(1-(1+0,10)^(-3))/0,10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Оставшуюся (текущую) величину кредита с аннуитетным погашением можно рассчитать по этой же функции. Для этого достаточно определить текущую стоимость оставшегося количества аннуитетных платежей (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N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= оставшееся количество погашений кредита).</a:t>
            </a:r>
            <a:endParaRPr lang="en-US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46054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№2.30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1. Корректировка на торг – едина для всех аналогов и составляет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-7%, или 0,93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2. Корректировка на тип недвижимости.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Объект оценки: Квартира (ЮВАО); Объект-аналог: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Аппартаменты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(ЮВАЮ)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Из таблицы №2: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181500/165000 = 1,1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(или +10%)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3. Корректировка на количество комнат: все аналоги идентичны объекту оценки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4. Корректировка на класс объекта (из таблицы №3) для аналога №1: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   Комфорт / Бизнес =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160 000 / 193 000 = 0,829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(или -17,1%)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5. Корректировка на местоположение (из таблицы №2) для аналога №1: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   Квартира (ЮВАО) / Квартира (ВАО) =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181 500 / 169 400 = 1,0714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(или +7,14%)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6. Корректировка на стадию строительства (из таблицы №4) для аналога №2: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Стадия 3 / Стадии 2 =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 / (1 – 15%) = 1 / 0,85 = 1,1765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(или +17,65%)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Полученный итоговый результат (6 310 000р.) не сходится ни с одним из предлагаемых вариантов ответа: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Либо в условиях задачи опечатка, либо не указан правильный вариант ответа.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0963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Задачи из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БАЗЫ ВОПРОСОВ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квалификационного экзамена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(источник информации – участники экзамена)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39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1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.1.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В 2010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компания А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приобрела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смонтировала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зарегистрированный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недвижимости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наливную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эстакаду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4 000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(с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учетом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всех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косвенных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расходов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без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НДС).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Срок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службы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эстакады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16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В 2014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компания А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передала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баланс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дочерней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компании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Б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остаточной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Все данные в условии задачи приведены на середину года. Индекс изменения цен (к базовому ХХ году, на середину года):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 2009 – 84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; 2010 – 85; 2011 – 87; 2012 – 98; 2013 – 103; 2014 – 116; 2015 – 117; 2016 – 118; 2017 – 119.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С использованием приведенных данных определите рыночную стоимость данной эстакады по состоянию на 2017 год (с учетом косвенных расходов и без учета НДС, округленно). Экономическое и функциональное устаревание, прибыль предпринимателя принять равными нулю. Результат округлить до рублей.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 5 600р.;  2 450р.; 3 150р.; 2 500р.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78392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1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.1.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1.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индекс удорожания: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119 / 85 = 1,4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2.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затраты на воспроизводство на дату оценки: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4 000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1,4 = 5600р.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3.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величину физического износа: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(2017 – 2010) / 16 = 0,4375 или 43,75%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4.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рыночную стоимость эстакады: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5600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(1 - 43,75%) = 3 150р.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28227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(доходный)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№3.2.1.3.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Вследствие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ухудшения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экологической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ситуации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районе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расположения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оцениваемого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чистый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операционный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доход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снизился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с 500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400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с 1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м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пригодной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год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площадь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1 000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м.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Среднерыночная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ставка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капитализации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подобных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объектов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10%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зависит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фактов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ухудшения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экологической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ситуации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земельного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0%.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Предполагается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что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негативное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внешнее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воздействие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сохранится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течение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неопределенно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долгого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периода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времени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В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действия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негативных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факторов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происходит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снижение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земельного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появляется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внешнее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улучшений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Определить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величину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внешнего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относящуюся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к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рублей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83425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№3.2.1.3.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1.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потери в арендной плате: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(500 – 400)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1000 = 100 000р.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2.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Капитализируем потери: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100 000 / 10% = 1 000 000р.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3.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Определяем величину внешнего устаревания улучшений: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1 000 000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×</a:t>
            </a:r>
            <a:r>
              <a:rPr lang="ru-RU" sz="3600" b="1" dirty="0">
                <a:solidFill>
                  <a:srgbClr val="0070C0"/>
                </a:solidFill>
              </a:rPr>
              <a:t> 0,5 = 500 000р.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15064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3.2.1.10.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зарегистрированного объекта недвижимости - магистрального нефтепровода протяженностью 120 км. Диаметр трубы 820 мм, толщина стенки трубы 10 мм. Данные из контракта: стоимость трубы с учетом изоляции по состоянию на дату публикации ценовой информации – 57 руб./тонну. Масса  трубы диаметром 820 мм с толщиной стенки – 10 мм – 202 тонны/км. Индекс перехода цен от даты публикации ценовой информации к дате оценки – 1,15;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строительно-монтажных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работ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состоянию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дату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оценки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16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тыс.руб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Возраст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трубы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10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полный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срок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службы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29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оставшийся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срок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службы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– 14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лет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Функциональное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экономическое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прибыль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предпринимателя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принять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равной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нулю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Результат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округлить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до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тысяч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рублей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53699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3.2.1.10.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Определяем затраты на трубы на дату публикации ценовой информации: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120 км × 202 т/км × 57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/т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= 1 381 680,00р.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Определяем затраты на трубы на дату оценки: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1 381 680,00 × 1,15 = 1 588 932,00р.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Определяем стоимость строительно-монтажных </a:t>
            </a:r>
            <a:r>
              <a:rPr lang="ru-RU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работ в ценах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 дату оценки: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120 км × 16 000р./км. = 1 920 000,00р.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Определяем затраты на воспроизводство трубопровода: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1 588 932,00 + 1 920 000,00 = 3 508 932,00р.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Рассчитываем срок службы (эффективный возраст):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29 лет – 14 лет = 15 лет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Рассчитываем накопленный износ: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15 лет / 29 лет = 0,5172 или 51,72%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Рассчитываем рыночную стоимость Объекта оценки: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3 508 932,00 × (1 – 51,72%) = 1 694 112,37р. или 1 694 000р.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   Примечание: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MS Excel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даст результат 1 693 967,17р.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3622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3.2.1.11.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Определите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рыночную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объекта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недвижимости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представленного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земельным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участком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стоящ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м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нем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зданием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воспроизводство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с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учетом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прибыли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предпринимателя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без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износа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рассчитаны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уровне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11 000 000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обнаружены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признаки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физического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износа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физ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износ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уровне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10%).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Затраты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воспроизводство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здания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с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учетом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прибыли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предпринимателя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физ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износа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и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всех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видов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ценены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на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уровне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8 800 000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рыночная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стоимость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земельного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участка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составляет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</a:rPr>
              <a:t> 2 000 000 </a:t>
            </a:r>
            <a:r>
              <a:rPr lang="en-GB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53482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3.2.1.11.</a:t>
            </a:r>
            <a:endParaRPr lang="ru-RU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    Рыночная стоимость улучшений с учетом ПП и всех износов известна из условия, и составляет 8 800 000р. Рыночная стоимость земли известна из условия задачи, и составляет 2 000 000р. Таким образом, рыночная стоимость ЕОН составит: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8 800 000 + </a:t>
            </a:r>
            <a:r>
              <a:rPr lang="ru-RU" b="1">
                <a:solidFill>
                  <a:srgbClr val="0070C0"/>
                </a:solidFill>
                <a:latin typeface="Calibri" panose="020F0502020204030204" pitchFamily="34" charset="0"/>
              </a:rPr>
              <a:t>2 000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000 = 10 800 000р.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xmlns="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482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12531</Words>
  <Application>Microsoft Office PowerPoint</Application>
  <PresentationFormat>Широкоэкранный</PresentationFormat>
  <Paragraphs>1733</Paragraphs>
  <Slides>137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137</vt:i4>
      </vt:variant>
    </vt:vector>
  </HeadingPairs>
  <TitlesOfParts>
    <vt:vector size="144" baseType="lpstr">
      <vt:lpstr>Arial</vt:lpstr>
      <vt:lpstr>Calibri</vt:lpstr>
      <vt:lpstr>Calibri Light</vt:lpstr>
      <vt:lpstr>Cambria Math</vt:lpstr>
      <vt:lpstr>Times New Roman</vt:lpstr>
      <vt:lpstr>Тема Office</vt:lpstr>
      <vt:lpstr>Уравнение</vt:lpstr>
      <vt:lpstr>ЗАДАЧНИК для подготовки к квалификационному экзамену в области оценочной деятельности по направлению «ОЦЕНКА НЕДВИЖИМОСТИ» (с применением калькулятора TI BA II Plus и MS Excel)</vt:lpstr>
      <vt:lpstr>Финансовый калькулятор и MS Excel  сброс, базовые настройки</vt:lpstr>
      <vt:lpstr>Финансовый калькулятор и MS Excel  сброс, базовые настройки</vt:lpstr>
      <vt:lpstr>Финансовый калькулятор и MS Excel функции сложного процента</vt:lpstr>
      <vt:lpstr>Финансовый калькулятор и MS Excel Базовые задачи и примеры: текущая стоимость</vt:lpstr>
      <vt:lpstr>Финансовый калькулятор и MS Excel Базовые задачи и примеры: будущая стоимость</vt:lpstr>
      <vt:lpstr>Финансовый калькулятор и MS Excel Базовые задачи и примеры: накопление единицы за период</vt:lpstr>
      <vt:lpstr>Финансовый калькулятор и MS Excel Базовые задачи и примеры: фактор фонда возмещения</vt:lpstr>
      <vt:lpstr>Финансовый калькулятор и MS Excel Базовые задачи и примеры: текущая стоимость аннуитета</vt:lpstr>
      <vt:lpstr>Финансовый калькулятор и MS Excel Базовые задачи и примеры: взнос на амортизацию единицы</vt:lpstr>
      <vt:lpstr>Финансовый калькулятор и MS Excel Практические советы для экзамена</vt:lpstr>
      <vt:lpstr>Финансовый калькулятор и MS Excel Практические советы для экзамена</vt:lpstr>
      <vt:lpstr>Задачи: доходный подход Задача №1.1</vt:lpstr>
      <vt:lpstr>Решения Задача №1.1</vt:lpstr>
      <vt:lpstr>Задачи: доходный подход Задача №1.2</vt:lpstr>
      <vt:lpstr>Решения Задача №1.2</vt:lpstr>
      <vt:lpstr>Задачи: доходный подход Задача №1.3</vt:lpstr>
      <vt:lpstr>Решения Задача №1.3</vt:lpstr>
      <vt:lpstr>Задачи: доходный подход Задача №1.4</vt:lpstr>
      <vt:lpstr>Решения Задача №1.4</vt:lpstr>
      <vt:lpstr>Задачи: доходный подход Задача №1.5</vt:lpstr>
      <vt:lpstr>Решения Задача №1.5</vt:lpstr>
      <vt:lpstr>Задачи: доходный подход Задача №1.6</vt:lpstr>
      <vt:lpstr>Решения Задача №1.6</vt:lpstr>
      <vt:lpstr>Задачи: доходный подход Задача №2.1                           (задача №30 из примера Минэка от 18.09.2017г.)</vt:lpstr>
      <vt:lpstr>Решения Задача №2.1                           (задача №30 из примера Минэка от 18.09.2017г.)</vt:lpstr>
      <vt:lpstr>Задачи: доходный подход Задача №2.2                           (задача №35 из примера Минэка от 14.07.2017г.)</vt:lpstr>
      <vt:lpstr>Решения Задача №2.2                           (задача №35 из примера Минэка от 14.07.2017г.)</vt:lpstr>
      <vt:lpstr>Задачи: доходный подход Задача №2.3                           (задача №38 из примера Минэка от 14.07.2017г.)</vt:lpstr>
      <vt:lpstr>Решения Задача №2.3                           (задача №38 из примера Минэка от 14.07.2017г.)</vt:lpstr>
      <vt:lpstr>Задачи: доходный подход Задача №2.4                           (задача №39 из примера Минэка от 14.07.2017г.)</vt:lpstr>
      <vt:lpstr>Решения Задача №2.4                           (задача №39 из примера Минэка от 14.07.2017г.)</vt:lpstr>
      <vt:lpstr>Задачи: доходный подход Задача №2.5                           (задача №39 из примера Минэка от 18.09.2017г.)</vt:lpstr>
      <vt:lpstr>Решения Задача №2.5                           (задача №39 из примера Минэка от 18.09.2017г.)</vt:lpstr>
      <vt:lpstr>Решения Задача №2.5                           (задача №39 из примера Минэка от 18.09.2017г.)</vt:lpstr>
      <vt:lpstr>Задачи: доходный подход Задача №2.6                           (задача №40 из примера Минэка от 18.09.2017г.)</vt:lpstr>
      <vt:lpstr>Решения Задача №2.6                           (задача №40 из примера Минэка от 18.09.2017г.)</vt:lpstr>
      <vt:lpstr>Решения Задача №2.6                           (задача №40 из примера Минэка от 18.09.2017г.)</vt:lpstr>
      <vt:lpstr>Задачи: доходный подход Задача №2.7                           (задача №32 из примера Минэка от 18.09.2017г.)</vt:lpstr>
      <vt:lpstr>Решения Задача №2.7                           (задача №32 из примера Минэка от 18.09.2017г.)</vt:lpstr>
      <vt:lpstr>Задачи: доходный подход Задача №2.8                           (задача №33 из примера Минэка от 14.07.2017г.)</vt:lpstr>
      <vt:lpstr>Решения Задача №2.8                           (задача №33 из примера Минэка от 14.07.2017г.)</vt:lpstr>
      <vt:lpstr>Задачи: доходный подход Задача №2.9                           (задача №32 из примера Минэка от 14.07.2017г.)</vt:lpstr>
      <vt:lpstr>Решения Задача №2.9                           (задача №32 из примера Минэка от 14.07.2017г.)</vt:lpstr>
      <vt:lpstr>Задачи: доходный подход Задача №2.10                           (задача №29 из примера Минэка от 14.07.2017г.)</vt:lpstr>
      <vt:lpstr>Решения Задача №2.10                           (задача №29 из примера Минэка от 14.07.2017г.)</vt:lpstr>
      <vt:lpstr>Задачи: доходный подход Задача №2.11                           (задача №35 из примера Минэка от 18.09.2017г.)</vt:lpstr>
      <vt:lpstr>Решения Задача №2.11                           (задача №35 из примера Минэка от 18.09.2017г.)</vt:lpstr>
      <vt:lpstr>Задачи: доходный подход Задача №2.12                           (задача №36 из примера Минэка от 14.07.2017г.)</vt:lpstr>
      <vt:lpstr>Решения Задача №2.12                           (задача №36 из примера Минэка от 14.07.2017г.)</vt:lpstr>
      <vt:lpstr>Задачи: доходный подход Задача №2.13                           (задача №37 из примера Минэка от 18.09.2017г.)</vt:lpstr>
      <vt:lpstr>Решения Задача №2.13                           (задача №37 из примера Минэка от 18.09.2017г.)</vt:lpstr>
      <vt:lpstr>Задачи: затратный подход Задача №2.14                           (задача №26 из примера Минэка от 14.07.2017г.)</vt:lpstr>
      <vt:lpstr>Решения Задача №2.14                           (задача №26 из примера Минэка от 14.07.2017г.)</vt:lpstr>
      <vt:lpstr>Задачи: затратный подход Задача №2.15                           (задача №30 из примера Минэка от 14.07.2017г.)</vt:lpstr>
      <vt:lpstr>Решения Задача №2.15                           (задача №30 из примера Минэка от 14.07.2017г.)</vt:lpstr>
      <vt:lpstr>Задачи: затратный подход Задача №2.16                           (задача №31 из примера Минэка от 18.09.2017г.)</vt:lpstr>
      <vt:lpstr>Решения Задача №2.16                           (задача №31 из примера Минэка от 18.09.2017г.)</vt:lpstr>
      <vt:lpstr>Задачи: затратный подход Задача №2.17                           (задача №26 из примера Минэка от 18.09.2017г.)</vt:lpstr>
      <vt:lpstr>Решения Задача №2.17                           (задача №26 из примера Минэка от 18.09.2017г.)</vt:lpstr>
      <vt:lpstr>Задачи: затратный подход Задача №2.18                           (задача №28 из примера Минэка от 14.07.2017г.)</vt:lpstr>
      <vt:lpstr>Решения Задача №2.18                           (задача №28 из примера Минэка от 14.07.2017г.)</vt:lpstr>
      <vt:lpstr>Задачи: затратный подход Задача №2.19                           (задача №27 из примера Минэка от 18.09.2017г.)</vt:lpstr>
      <vt:lpstr>Решения Задача №2.19                           (задача №27 из примера Минэка от 18.09.2017г.)</vt:lpstr>
      <vt:lpstr>Задачи: затратный подход Задача №2.20                           (задача №34 из примера Минэка от 18.09.2017г.)</vt:lpstr>
      <vt:lpstr>Решения Задача №2.20                           (задача №34 из примера Минэка от 18.09.2017г.)</vt:lpstr>
      <vt:lpstr>Задачи: затратный подход Задача №2.21                           (задача №37 из примера Минэка от 14.07.2017г.)</vt:lpstr>
      <vt:lpstr>Решения Задача №2.21                           (задача №37 из примера Минэка от 14.07.2017г.)</vt:lpstr>
      <vt:lpstr>Решения Задача №2.21                           (задача №37 из примера Минэка от 14.07.2017г.)</vt:lpstr>
      <vt:lpstr>Решения Задача №2.21                           (задача №37 из примера Минэка от 14.07.2017г.)</vt:lpstr>
      <vt:lpstr>Задачи: затратный подход Задача №2.22                           (задача №36 из примера Минэка от 18.09.2017г.)</vt:lpstr>
      <vt:lpstr>Решения Задача №2.22                           (задача №36 из примера Минэка от 18.09.2017г.)</vt:lpstr>
      <vt:lpstr>Задачи: сравнительный подход Задача №2.23                           (задача №34 из примера Минэка от 14.07.2017г.)</vt:lpstr>
      <vt:lpstr>Решения Задача №2.23                           (задача №34 из примера Минэка от 14.07.2017г.)</vt:lpstr>
      <vt:lpstr>Задачи: сравнительный подход Задача №2.24                           (задача №28 из примера Минэка от 18.09.2017г.)</vt:lpstr>
      <vt:lpstr>Решения Задача №2.24                           (задача №28 из примера Минэка от 18.09.2017г.)</vt:lpstr>
      <vt:lpstr>Задачи: сравнительный подход Задача №2.25                           (задача №27 из примера Минэка от 14.07.2017г.)</vt:lpstr>
      <vt:lpstr>Решения Задача №2.25                           (задача №27 из примера Минэка от 14.07.2017г.)</vt:lpstr>
      <vt:lpstr>Задачи: сравнительный подход Задача №2.26                           (задача №31 из примера Минэка от 14.07.2017г.)</vt:lpstr>
      <vt:lpstr>Решения Задача №2.26                           (задача №31 из примера Минэка от 14.07.2017г.)</vt:lpstr>
      <vt:lpstr>Задачи: сравнительный подход Задача №2.27                           (задача №33 из примера Минэка от 18.09.2017г.)</vt:lpstr>
      <vt:lpstr>Решения Задача №2.27                           (задача №33 из примера Минэка от 18.09.2017г.)</vt:lpstr>
      <vt:lpstr>Задачи: сравнительный подход Задача №2.28                           (задача №29 из примера Минэка от 18.09.2017г.)</vt:lpstr>
      <vt:lpstr>Решения Задача №2.28                           (задача №29 из примера Минэка от 18.09.2017г.)</vt:lpstr>
      <vt:lpstr>Задачи: сравнительный подход Задача №2.29                           (задача №40 из примера Минэка от 14.07.2017г.)</vt:lpstr>
      <vt:lpstr>Решения Задача №2.29                           (задача №40 из примера Минэка от 14.07.2017г.)</vt:lpstr>
      <vt:lpstr>Задачи: сравнительный подход Задача №2.30                           (задача №38 из примера Минэка от 18.09.2017г.)</vt:lpstr>
      <vt:lpstr>Задачи: сравнительный подход Задача №2.30 (продолжение)  (задача №38 из примера Минэка от 18.09.2017г.)</vt:lpstr>
      <vt:lpstr>Решения Задача №2.30                           (задача №38 из примера Минэка от 18.09.2017г.)</vt:lpstr>
      <vt:lpstr>Задачи: сравнительный подход Задача №2.30                           (задача №38 из примера Минэка от 18.09.2017г.)</vt:lpstr>
      <vt:lpstr>Презентация PowerPoint</vt:lpstr>
      <vt:lpstr>Задачи: затратный подход Задача №3.2.1.1.</vt:lpstr>
      <vt:lpstr>Решения Задача №3.2.1.1.</vt:lpstr>
      <vt:lpstr>Задачи: затратный (доходный) подход Задача №3.2.1.3.</vt:lpstr>
      <vt:lpstr>Решения Задача №3.2.1.3.</vt:lpstr>
      <vt:lpstr>Задачи: затратный подход Задача №3.2.1.10.</vt:lpstr>
      <vt:lpstr>Решения Задача №3.2.1.10.</vt:lpstr>
      <vt:lpstr>Задачи: затратный подход Задача №3.2.1.11.</vt:lpstr>
      <vt:lpstr>Решения Задача №3.2.1.11.</vt:lpstr>
      <vt:lpstr>Задачи: затратный подход Задача №3.2.1.12.</vt:lpstr>
      <vt:lpstr>Задачи: затратный подход Задача №3.2.1.12.</vt:lpstr>
      <vt:lpstr>Задачи: затратный подход Задача №3.2.1.12.</vt:lpstr>
      <vt:lpstr>Решения Задача №3.2.1.12.</vt:lpstr>
      <vt:lpstr>Задачи: сравнительный подход Задача №3.2.2.1.</vt:lpstr>
      <vt:lpstr>Решения Задача №3.2.2.1.</vt:lpstr>
      <vt:lpstr>Задачи: сравнительный подход Задача №3.2.2.2.</vt:lpstr>
      <vt:lpstr>Решения Задача №3.2.2.2.</vt:lpstr>
      <vt:lpstr>Задачи: сравнительный подход Задача №3.2.2.3.</vt:lpstr>
      <vt:lpstr>Решения Задача №3.2.2.3.</vt:lpstr>
      <vt:lpstr>Задачи: сравнительный подход Задача №3.2.2.4.</vt:lpstr>
      <vt:lpstr>Решения Задача №3.2.2.4.</vt:lpstr>
      <vt:lpstr>Задачи: сравнительный подход Задача №3.2.2.10.</vt:lpstr>
      <vt:lpstr>Решения Задача №3.2.2.10.</vt:lpstr>
      <vt:lpstr>     Задачи: сравнительный (доходный) подход Задача №3.2.2.12.</vt:lpstr>
      <vt:lpstr>Решения Задача №3.2.2.12.</vt:lpstr>
      <vt:lpstr>Задачи: сравнительный подход Задача №3.2.2.13.</vt:lpstr>
      <vt:lpstr>Решения Задача №3.2.2.13.</vt:lpstr>
      <vt:lpstr>Задачи: сравнительный подход Задача №3.2.2.14</vt:lpstr>
      <vt:lpstr>Решения Задача №3.2.2.14</vt:lpstr>
      <vt:lpstr>Решения Задача №3.2.2.14</vt:lpstr>
      <vt:lpstr>Решения Задача №3.2.2.14</vt:lpstr>
      <vt:lpstr>Решения Задача №3.2.2.14</vt:lpstr>
      <vt:lpstr>Решения Задача №3.2.2.14</vt:lpstr>
      <vt:lpstr>Задачи: доходный подход Задача №3.2.3.2.</vt:lpstr>
      <vt:lpstr>Решения Задача №3.2.3.2.</vt:lpstr>
      <vt:lpstr>Задачи: доходный подход Задача №3.2.3.4.</vt:lpstr>
      <vt:lpstr>Решения Задача №3.2.3.4.</vt:lpstr>
      <vt:lpstr>Задачи: доходный подход Задача №3.2.3.8.</vt:lpstr>
      <vt:lpstr>Решения Задача №3.2.3.8.</vt:lpstr>
      <vt:lpstr>Решения Задача №3.2.3.8.</vt:lpstr>
      <vt:lpstr>Задачи: доходный подход Задача №3.2.3.12.</vt:lpstr>
      <vt:lpstr>Решения Задача №3.2.3.12.</vt:lpstr>
      <vt:lpstr>Задачи: доходный подход Задача №3.2.3.13.</vt:lpstr>
      <vt:lpstr>Решения Задача №3.2.3.13.</vt:lpstr>
      <vt:lpstr>Решения Задача №3.2.3.13.</vt:lpstr>
      <vt:lpstr>Задачи: доходный подход Задача №3.2.3.14.</vt:lpstr>
      <vt:lpstr>Решения Задача №3.2.3.14.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Зумберг</dc:creator>
  <cp:lastModifiedBy>Алексей Зумберг</cp:lastModifiedBy>
  <cp:revision>204</cp:revision>
  <dcterms:created xsi:type="dcterms:W3CDTF">2017-10-03T04:54:54Z</dcterms:created>
  <dcterms:modified xsi:type="dcterms:W3CDTF">2018-02-04T17:03:30Z</dcterms:modified>
</cp:coreProperties>
</file>