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90" r:id="rId31"/>
    <p:sldId id="387" r:id="rId32"/>
    <p:sldId id="389" r:id="rId33"/>
    <p:sldId id="388" r:id="rId34"/>
    <p:sldId id="298" r:id="rId35"/>
    <p:sldId id="430" r:id="rId36"/>
    <p:sldId id="359" r:id="rId37"/>
    <p:sldId id="401" r:id="rId38"/>
    <p:sldId id="400" r:id="rId39"/>
    <p:sldId id="358" r:id="rId40"/>
    <p:sldId id="431" r:id="rId41"/>
    <p:sldId id="391" r:id="rId42"/>
    <p:sldId id="392" r:id="rId43"/>
    <p:sldId id="395" r:id="rId44"/>
    <p:sldId id="394" r:id="rId45"/>
    <p:sldId id="397" r:id="rId46"/>
    <p:sldId id="396" r:id="rId47"/>
    <p:sldId id="403" r:id="rId48"/>
    <p:sldId id="402" r:id="rId49"/>
    <p:sldId id="405" r:id="rId50"/>
    <p:sldId id="404" r:id="rId51"/>
    <p:sldId id="416" r:id="rId52"/>
    <p:sldId id="417" r:id="rId53"/>
    <p:sldId id="420" r:id="rId54"/>
    <p:sldId id="421" r:id="rId55"/>
    <p:sldId id="422" r:id="rId56"/>
    <p:sldId id="423" r:id="rId57"/>
    <p:sldId id="424" r:id="rId58"/>
    <p:sldId id="425" r:id="rId59"/>
    <p:sldId id="426" r:id="rId60"/>
    <p:sldId id="427" r:id="rId61"/>
    <p:sldId id="444" r:id="rId62"/>
    <p:sldId id="445" r:id="rId63"/>
    <p:sldId id="450" r:id="rId64"/>
    <p:sldId id="451" r:id="rId65"/>
    <p:sldId id="448" r:id="rId66"/>
    <p:sldId id="449" r:id="rId67"/>
    <p:sldId id="438" r:id="rId68"/>
    <p:sldId id="439" r:id="rId69"/>
    <p:sldId id="446" r:id="rId70"/>
    <p:sldId id="447" r:id="rId71"/>
    <p:sldId id="399" r:id="rId72"/>
    <p:sldId id="398" r:id="rId73"/>
    <p:sldId id="407" r:id="rId74"/>
    <p:sldId id="408" r:id="rId75"/>
    <p:sldId id="409" r:id="rId76"/>
    <p:sldId id="410" r:id="rId77"/>
    <p:sldId id="411" r:id="rId78"/>
    <p:sldId id="412" r:id="rId79"/>
    <p:sldId id="428" r:id="rId80"/>
    <p:sldId id="429" r:id="rId81"/>
    <p:sldId id="454" r:id="rId82"/>
    <p:sldId id="455" r:id="rId83"/>
    <p:sldId id="456" r:id="rId84"/>
    <p:sldId id="457" r:id="rId85"/>
    <p:sldId id="432" r:id="rId86"/>
    <p:sldId id="433" r:id="rId87"/>
    <p:sldId id="434" r:id="rId88"/>
    <p:sldId id="435" r:id="rId89"/>
    <p:sldId id="436" r:id="rId90"/>
    <p:sldId id="437" r:id="rId91"/>
    <p:sldId id="452" r:id="rId92"/>
    <p:sldId id="453" r:id="rId93"/>
    <p:sldId id="440" r:id="rId94"/>
    <p:sldId id="441" r:id="rId95"/>
    <p:sldId id="442" r:id="rId96"/>
    <p:sldId id="443" r:id="rId97"/>
    <p:sldId id="393" r:id="rId98"/>
    <p:sldId id="406" r:id="rId99"/>
    <p:sldId id="413" r:id="rId10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60" autoAdjust="0"/>
    <p:restoredTop sz="94660"/>
  </p:normalViewPr>
  <p:slideViewPr>
    <p:cSldViewPr snapToGrid="0">
      <p:cViewPr varScale="1">
        <p:scale>
          <a:sx n="72" d="100"/>
          <a:sy n="72" d="100"/>
        </p:scale>
        <p:origin x="-7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0EA0D4-DF0D-4681-95C7-0753B9C3BFD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370F5920-BD9A-43ED-A706-164658A7C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319208BC-DA8C-4CB2-A377-FFBC592F2624}"/>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5" name="Нижний колонтитул 4">
            <a:extLst>
              <a:ext uri="{FF2B5EF4-FFF2-40B4-BE49-F238E27FC236}">
                <a16:creationId xmlns:a16="http://schemas.microsoft.com/office/drawing/2014/main" xmlns="" id="{47D7FB9C-58AF-4A7D-A9CF-4A4477F4E7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E6F5B6C-A84D-4465-8AD2-AAE3D2859B22}"/>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251215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E98280-3F59-4B7C-A2A2-87DD2B88890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3F7F859A-6B3A-4B28-A25D-0EA3FBE7BF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195F12F-19B8-4D0F-8FD6-F10CBF546801}"/>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5" name="Нижний колонтитул 4">
            <a:extLst>
              <a:ext uri="{FF2B5EF4-FFF2-40B4-BE49-F238E27FC236}">
                <a16:creationId xmlns:a16="http://schemas.microsoft.com/office/drawing/2014/main" xmlns="" id="{8394520C-74D3-4651-8C06-BA397B4343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34A014D-2F5C-4BE5-A9B5-FE11E591FE97}"/>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178803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A854B5E-1B16-42F3-86D7-6B93B6E910C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C31378A7-4DA6-43B0-B48A-887E98CB84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3EBE043-CAE4-4CDC-B83A-E12B73D7840D}"/>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5" name="Нижний колонтитул 4">
            <a:extLst>
              <a:ext uri="{FF2B5EF4-FFF2-40B4-BE49-F238E27FC236}">
                <a16:creationId xmlns:a16="http://schemas.microsoft.com/office/drawing/2014/main" xmlns="" id="{1A4AE04C-D64A-43DA-A812-8DD62F9473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099E468-9E90-4053-9BBD-C481BB639423}"/>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6199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B58EFE-C7C5-44B7-B516-B381C57A641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EB68A75-0E3D-4ED5-A84E-55CA8C632E1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460D148-67EA-44C6-BB18-FBF2039D0442}"/>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5" name="Нижний колонтитул 4">
            <a:extLst>
              <a:ext uri="{FF2B5EF4-FFF2-40B4-BE49-F238E27FC236}">
                <a16:creationId xmlns:a16="http://schemas.microsoft.com/office/drawing/2014/main" xmlns="" id="{057B3076-5D0A-4E48-BE62-A623886E9B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201761F-45AD-4087-AE5F-778540E1B17C}"/>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355077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651144-351C-4C1A-863E-C632B195760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849DB87-A6AE-497C-A870-14307A95D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4FD6FD0-E012-4F28-B980-6DE5B5D7DB95}"/>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5" name="Нижний колонтитул 4">
            <a:extLst>
              <a:ext uri="{FF2B5EF4-FFF2-40B4-BE49-F238E27FC236}">
                <a16:creationId xmlns:a16="http://schemas.microsoft.com/office/drawing/2014/main" xmlns="" id="{804EE294-1419-4BA0-B673-DB31BEBED1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FC6C3A4-692C-4B29-961D-B04B28FAC153}"/>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26748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3F191D-84BE-4239-9635-0209067BC7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34FA904-A637-41FC-8A21-2BD6D47F637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6EE835B0-694F-41B0-A468-2E49CC359D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023D3CD8-8D3A-4938-9FDD-BFB649A3E827}"/>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6" name="Нижний колонтитул 5">
            <a:extLst>
              <a:ext uri="{FF2B5EF4-FFF2-40B4-BE49-F238E27FC236}">
                <a16:creationId xmlns:a16="http://schemas.microsoft.com/office/drawing/2014/main" xmlns="" id="{E87D1A3C-82A3-4FCC-9335-166CF6577BC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006638E-AD5F-4356-8DE9-09CAA18DB5E0}"/>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274787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1472E7-B427-4974-9343-23BDD6A9DAF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A22D53C-E4EC-413A-86AE-E263E745C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14B304D-4386-4F4F-BAB2-7F3B4809141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6D65EC35-D887-4DCD-AC26-E43FB648D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6DDBCD6-A875-4F6B-AEBD-3DD9F557511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18BCC66-5FEB-46C1-B8AF-07E9804A9623}"/>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8" name="Нижний колонтитул 7">
            <a:extLst>
              <a:ext uri="{FF2B5EF4-FFF2-40B4-BE49-F238E27FC236}">
                <a16:creationId xmlns:a16="http://schemas.microsoft.com/office/drawing/2014/main" xmlns="" id="{F328BA20-0C25-4FFA-A815-9F596B8B54C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A1BE5D38-FC83-449F-9441-E51C979B8EBB}"/>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379529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66694A-3CAD-465E-89C2-56C07316E00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5D94B45F-E5F9-458E-8D45-8A63AF962DF6}"/>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4" name="Нижний колонтитул 3">
            <a:extLst>
              <a:ext uri="{FF2B5EF4-FFF2-40B4-BE49-F238E27FC236}">
                <a16:creationId xmlns:a16="http://schemas.microsoft.com/office/drawing/2014/main" xmlns="" id="{49784037-A752-47EE-84D5-8357EDE3123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EDF22977-1F11-4C86-9451-131B4185A56E}"/>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87376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E1F7ED8-F4BF-4FB1-AC78-C1214653AEB0}"/>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3" name="Нижний колонтитул 2">
            <a:extLst>
              <a:ext uri="{FF2B5EF4-FFF2-40B4-BE49-F238E27FC236}">
                <a16:creationId xmlns:a16="http://schemas.microsoft.com/office/drawing/2014/main" xmlns="" id="{8391CCF2-E958-49B5-931A-F993532D25C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DF8BBDB-13ED-424E-B05C-1B14EF52C63F}"/>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128818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1656DB-B6E3-491D-B5A2-0E026AA685F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1251B1D4-C364-4EA1-A0F8-34CF96118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6F6759FB-DA94-4A16-A45E-B0A32480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6AE914D-6142-4252-8DB9-ACF74778A67E}"/>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6" name="Нижний колонтитул 5">
            <a:extLst>
              <a:ext uri="{FF2B5EF4-FFF2-40B4-BE49-F238E27FC236}">
                <a16:creationId xmlns:a16="http://schemas.microsoft.com/office/drawing/2014/main" xmlns="" id="{39FE21BB-5FD3-4696-B389-3C8F1F35A6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F7C1389-9191-4CCF-9FFB-6645C9F5DA19}"/>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244186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F1C0C3-39C7-4D77-9167-1C2F1D7B592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CC68B08A-B820-4289-AE01-1BAEEF4F2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73148C67-BB35-4BB1-8678-E3441C527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9519D99-B617-4A5B-956B-CFBD652A65BC}"/>
              </a:ext>
            </a:extLst>
          </p:cNvPr>
          <p:cNvSpPr>
            <a:spLocks noGrp="1"/>
          </p:cNvSpPr>
          <p:nvPr>
            <p:ph type="dt" sz="half" idx="10"/>
          </p:nvPr>
        </p:nvSpPr>
        <p:spPr/>
        <p:txBody>
          <a:bodyPr/>
          <a:lstStyle/>
          <a:p>
            <a:fld id="{C6A2D569-13CF-4F07-8D8C-B6803480DF09}" type="datetimeFigureOut">
              <a:rPr lang="ru-RU" smtClean="0"/>
              <a:t>20.02.2018</a:t>
            </a:fld>
            <a:endParaRPr lang="ru-RU"/>
          </a:p>
        </p:txBody>
      </p:sp>
      <p:sp>
        <p:nvSpPr>
          <p:cNvPr id="6" name="Нижний колонтитул 5">
            <a:extLst>
              <a:ext uri="{FF2B5EF4-FFF2-40B4-BE49-F238E27FC236}">
                <a16:creationId xmlns:a16="http://schemas.microsoft.com/office/drawing/2014/main" xmlns="" id="{4D6A507D-0B8C-4573-92BE-EE8161FC9A7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5DBA0E5-2C05-4F70-B101-6DB7D5ED840C}"/>
              </a:ext>
            </a:extLst>
          </p:cNvPr>
          <p:cNvSpPr>
            <a:spLocks noGrp="1"/>
          </p:cNvSpPr>
          <p:nvPr>
            <p:ph type="sldNum" sz="quarter" idx="12"/>
          </p:nvPr>
        </p:nvSpPr>
        <p:spPr/>
        <p:txBody>
          <a:bodyPr/>
          <a:lstStyle/>
          <a:p>
            <a:fld id="{8D8EBE73-CDB5-4C56-A5AE-9E962D41E66C}" type="slidenum">
              <a:rPr lang="ru-RU" smtClean="0"/>
              <a:t>‹#›</a:t>
            </a:fld>
            <a:endParaRPr lang="ru-RU"/>
          </a:p>
        </p:txBody>
      </p:sp>
    </p:spTree>
    <p:extLst>
      <p:ext uri="{BB962C8B-B14F-4D97-AF65-F5344CB8AC3E}">
        <p14:creationId xmlns:p14="http://schemas.microsoft.com/office/powerpoint/2010/main" val="398386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581343-7598-437A-B288-7E86B3534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34ADABC0-7E74-4213-81C7-B0C06CFE5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8CA4AAA-2E31-4B18-B12F-4DB43933F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2D569-13CF-4F07-8D8C-B6803480DF09}" type="datetimeFigureOut">
              <a:rPr lang="ru-RU" smtClean="0"/>
              <a:t>20.02.2018</a:t>
            </a:fld>
            <a:endParaRPr lang="ru-RU"/>
          </a:p>
        </p:txBody>
      </p:sp>
      <p:sp>
        <p:nvSpPr>
          <p:cNvPr id="5" name="Нижний колонтитул 4">
            <a:extLst>
              <a:ext uri="{FF2B5EF4-FFF2-40B4-BE49-F238E27FC236}">
                <a16:creationId xmlns:a16="http://schemas.microsoft.com/office/drawing/2014/main" xmlns="" id="{7FF5AE54-A9BC-47FB-AA96-6DB88F779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E395E0CE-CB16-4641-A9E4-0B32791F4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EBE73-CDB5-4C56-A5AE-9E962D41E66C}" type="slidenum">
              <a:rPr lang="ru-RU" smtClean="0"/>
              <a:t>‹#›</a:t>
            </a:fld>
            <a:endParaRPr lang="ru-RU"/>
          </a:p>
        </p:txBody>
      </p:sp>
    </p:spTree>
    <p:extLst>
      <p:ext uri="{BB962C8B-B14F-4D97-AF65-F5344CB8AC3E}">
        <p14:creationId xmlns:p14="http://schemas.microsoft.com/office/powerpoint/2010/main" val="36845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09DD10-C532-499E-A672-A7A947C88469}"/>
              </a:ext>
            </a:extLst>
          </p:cNvPr>
          <p:cNvSpPr>
            <a:spLocks noGrp="1"/>
          </p:cNvSpPr>
          <p:nvPr>
            <p:ph type="title"/>
          </p:nvPr>
        </p:nvSpPr>
        <p:spPr>
          <a:xfrm>
            <a:off x="838200" y="365124"/>
            <a:ext cx="10515600" cy="4575843"/>
          </a:xfrm>
        </p:spPr>
        <p:txBody>
          <a:bodyPr>
            <a:normAutofit/>
          </a:bodyPr>
          <a:lstStyle/>
          <a:p>
            <a:pPr algn="ctr"/>
            <a:r>
              <a:rPr lang="ru-RU" sz="4800" b="1" dirty="0">
                <a:solidFill>
                  <a:srgbClr val="0070C0"/>
                </a:solidFill>
                <a:latin typeface="+mn-lt"/>
              </a:rPr>
              <a:t>ЗАДАЧНИК</a:t>
            </a:r>
            <a:r>
              <a:rPr lang="en-US" b="1" dirty="0">
                <a:solidFill>
                  <a:srgbClr val="0070C0"/>
                </a:solidFill>
                <a:latin typeface="+mn-lt"/>
              </a:rPr>
              <a:t/>
            </a:r>
            <a:br>
              <a:rPr lang="en-US" b="1" dirty="0">
                <a:solidFill>
                  <a:srgbClr val="0070C0"/>
                </a:solidFill>
                <a:latin typeface="+mn-lt"/>
              </a:rPr>
            </a:br>
            <a:r>
              <a:rPr lang="ru-RU" sz="3600" b="1" dirty="0">
                <a:solidFill>
                  <a:srgbClr val="0070C0"/>
                </a:solidFill>
                <a:latin typeface="+mn-lt"/>
              </a:rPr>
              <a:t>для подготовки к квалификационному экзамену в области оценочной деятельности по направлению</a:t>
            </a:r>
            <a:br>
              <a:rPr lang="ru-RU" sz="3600" b="1" dirty="0">
                <a:solidFill>
                  <a:srgbClr val="0070C0"/>
                </a:solidFill>
                <a:latin typeface="+mn-lt"/>
              </a:rPr>
            </a:br>
            <a:r>
              <a:rPr lang="ru-RU" sz="3600" b="1" dirty="0">
                <a:solidFill>
                  <a:srgbClr val="0070C0"/>
                </a:solidFill>
                <a:latin typeface="+mn-lt"/>
              </a:rPr>
              <a:t>«ОЦЕНКА ДВИЖИМОГО ИМУЩЕСТВА»</a:t>
            </a:r>
            <a:br>
              <a:rPr lang="ru-RU" sz="3600" b="1" dirty="0">
                <a:solidFill>
                  <a:srgbClr val="0070C0"/>
                </a:solidFill>
                <a:latin typeface="+mn-lt"/>
              </a:rPr>
            </a:br>
            <a:endParaRPr lang="ru-RU" sz="2400" b="1" dirty="0">
              <a:solidFill>
                <a:srgbClr val="0070C0"/>
              </a:solidFill>
              <a:latin typeface="+mn-lt"/>
            </a:endParaRPr>
          </a:p>
        </p:txBody>
      </p:sp>
      <p:sp>
        <p:nvSpPr>
          <p:cNvPr id="3" name="Объект 2">
            <a:extLst>
              <a:ext uri="{FF2B5EF4-FFF2-40B4-BE49-F238E27FC236}">
                <a16:creationId xmlns:a16="http://schemas.microsoft.com/office/drawing/2014/main" xmlns="" id="{DE2B1F0B-F3F7-4D7A-931A-D429B69A99BF}"/>
              </a:ext>
            </a:extLst>
          </p:cNvPr>
          <p:cNvSpPr>
            <a:spLocks noGrp="1"/>
          </p:cNvSpPr>
          <p:nvPr>
            <p:ph idx="1"/>
          </p:nvPr>
        </p:nvSpPr>
        <p:spPr>
          <a:xfrm>
            <a:off x="838200" y="5951621"/>
            <a:ext cx="10515600" cy="497305"/>
          </a:xfrm>
        </p:spPr>
        <p:txBody>
          <a:bodyPr/>
          <a:lstStyle/>
          <a:p>
            <a:pPr marL="0" indent="0" algn="ctr">
              <a:buNone/>
            </a:pPr>
            <a:r>
              <a:rPr lang="ru-RU" dirty="0">
                <a:solidFill>
                  <a:srgbClr val="0070C0"/>
                </a:solidFill>
              </a:rPr>
              <a:t>г. Москва, 201</a:t>
            </a:r>
            <a:r>
              <a:rPr lang="en-US" dirty="0">
                <a:solidFill>
                  <a:srgbClr val="0070C0"/>
                </a:solidFill>
              </a:rPr>
              <a:t>8</a:t>
            </a:r>
            <a:r>
              <a:rPr lang="ru-RU" dirty="0">
                <a:solidFill>
                  <a:srgbClr val="0070C0"/>
                </a:solidFill>
              </a:rPr>
              <a:t>г.</a:t>
            </a:r>
          </a:p>
        </p:txBody>
      </p:sp>
      <p:pic>
        <p:nvPicPr>
          <p:cNvPr id="4" name="Picture 2" descr="C:\Users\Ильин МО\Desktop\Картинки\logo.png">
            <a:extLst>
              <a:ext uri="{FF2B5EF4-FFF2-40B4-BE49-F238E27FC236}">
                <a16:creationId xmlns:a16="http://schemas.microsoft.com/office/drawing/2014/main" xmlns="" id="{F4534123-5683-4F99-BE9E-68267B5250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a:extLst>
              <a:ext uri="{FF2B5EF4-FFF2-40B4-BE49-F238E27FC236}">
                <a16:creationId xmlns:a16="http://schemas.microsoft.com/office/drawing/2014/main" xmlns="" id="{DE2B1F0B-F3F7-4D7A-931A-D429B69A99BF}"/>
              </a:ext>
            </a:extLst>
          </p:cNvPr>
          <p:cNvSpPr txBox="1">
            <a:spLocks/>
          </p:cNvSpPr>
          <p:nvPr/>
        </p:nvSpPr>
        <p:spPr>
          <a:xfrm>
            <a:off x="7789818" y="474287"/>
            <a:ext cx="3640183" cy="49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400" i="1" dirty="0">
                <a:solidFill>
                  <a:srgbClr val="0070C0"/>
                </a:solidFill>
              </a:rPr>
              <a:t>Редакция от </a:t>
            </a:r>
            <a:r>
              <a:rPr lang="ru-RU" sz="2400" i="1" dirty="0" smtClean="0">
                <a:solidFill>
                  <a:srgbClr val="0070C0"/>
                </a:solidFill>
              </a:rPr>
              <a:t>20</a:t>
            </a:r>
            <a:r>
              <a:rPr lang="en-US" sz="2400" i="1" dirty="0" smtClean="0">
                <a:solidFill>
                  <a:srgbClr val="0070C0"/>
                </a:solidFill>
              </a:rPr>
              <a:t>.0</a:t>
            </a:r>
            <a:r>
              <a:rPr lang="ru-RU" sz="2400" i="1" dirty="0" smtClean="0">
                <a:solidFill>
                  <a:srgbClr val="0070C0"/>
                </a:solidFill>
              </a:rPr>
              <a:t>2.2018г</a:t>
            </a:r>
            <a:r>
              <a:rPr lang="ru-RU" sz="2400" i="1" dirty="0">
                <a:solidFill>
                  <a:srgbClr val="0070C0"/>
                </a:solidFill>
              </a:rPr>
              <a:t>.</a:t>
            </a:r>
          </a:p>
        </p:txBody>
      </p:sp>
    </p:spTree>
    <p:extLst>
      <p:ext uri="{BB962C8B-B14F-4D97-AF65-F5344CB8AC3E}">
        <p14:creationId xmlns:p14="http://schemas.microsoft.com/office/powerpoint/2010/main" val="146171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№30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В 2012 году предприятием была приобретена новая гидротурбина за 2 000 000 долларов США. Курс доллара к рублю по состоянию на дату приобретения был равен 32. Определите затраты на воспроизводство данной гидротурбины в рублях, по состоянию на дату оценки, при условии, что курс доллара к рублю на дату оценки был равен 61, </a:t>
            </a:r>
            <a:br>
              <a:rPr lang="ru-RU" b="1" dirty="0">
                <a:solidFill>
                  <a:srgbClr val="0070C0"/>
                </a:solidFill>
                <a:latin typeface="Calibri" panose="020F0502020204030204" pitchFamily="34" charset="0"/>
              </a:rPr>
            </a:br>
            <a:r>
              <a:rPr lang="ru-RU" b="1" dirty="0">
                <a:solidFill>
                  <a:srgbClr val="0070C0"/>
                </a:solidFill>
                <a:latin typeface="Calibri" panose="020F0502020204030204" pitchFamily="34" charset="0"/>
              </a:rPr>
              <a:t>а индекс роста цен в США на подобные активы с 2012 по дату оценки составил 1,05.</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64 000 000 </a:t>
            </a:r>
          </a:p>
          <a:p>
            <a:pPr marL="0" indent="0" algn="just">
              <a:spcBef>
                <a:spcPts val="0"/>
              </a:spcBef>
              <a:buNone/>
            </a:pPr>
            <a:r>
              <a:rPr lang="ru-RU" b="1" dirty="0">
                <a:solidFill>
                  <a:srgbClr val="0070C0"/>
                </a:solidFill>
                <a:latin typeface="Calibri" panose="020F0502020204030204" pitchFamily="34" charset="0"/>
              </a:rPr>
              <a:t>2) 67 200 000</a:t>
            </a:r>
          </a:p>
          <a:p>
            <a:pPr marL="0" indent="0" algn="just">
              <a:spcBef>
                <a:spcPts val="0"/>
              </a:spcBef>
              <a:buNone/>
            </a:pPr>
            <a:r>
              <a:rPr lang="ru-RU" b="1" dirty="0">
                <a:solidFill>
                  <a:srgbClr val="0070C0"/>
                </a:solidFill>
                <a:latin typeface="Calibri" panose="020F0502020204030204" pitchFamily="34" charset="0"/>
              </a:rPr>
              <a:t>3) 122 000 000</a:t>
            </a:r>
          </a:p>
          <a:p>
            <a:pPr marL="0" indent="0" algn="just">
              <a:spcBef>
                <a:spcPts val="0"/>
              </a:spcBef>
              <a:buNone/>
            </a:pPr>
            <a:r>
              <a:rPr lang="ru-RU" b="1" dirty="0">
                <a:solidFill>
                  <a:srgbClr val="0070C0"/>
                </a:solidFill>
                <a:latin typeface="Calibri" panose="020F0502020204030204" pitchFamily="34" charset="0"/>
              </a:rPr>
              <a:t>4) 128 100 000</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9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№30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Решение:</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 = 2 000 000 </a:t>
            </a:r>
            <a:r>
              <a:rPr lang="ru-RU" b="1" dirty="0">
                <a:solidFill>
                  <a:srgbClr val="0070C0"/>
                </a:solidFill>
              </a:rPr>
              <a:t>×</a:t>
            </a:r>
            <a:r>
              <a:rPr lang="ru-RU" b="1" dirty="0">
                <a:solidFill>
                  <a:srgbClr val="0070C0"/>
                </a:solidFill>
                <a:latin typeface="Calibri" panose="020F0502020204030204" pitchFamily="34" charset="0"/>
              </a:rPr>
              <a:t> 1,05 </a:t>
            </a:r>
            <a:r>
              <a:rPr lang="ru-RU" b="1" dirty="0">
                <a:solidFill>
                  <a:srgbClr val="0070C0"/>
                </a:solidFill>
              </a:rPr>
              <a:t>×</a:t>
            </a:r>
            <a:r>
              <a:rPr lang="ru-RU" b="1" dirty="0">
                <a:solidFill>
                  <a:srgbClr val="0070C0"/>
                </a:solidFill>
                <a:latin typeface="Calibri" panose="020F0502020204030204" pitchFamily="34" charset="0"/>
              </a:rPr>
              <a:t> 61 = 128 100 000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5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№31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Первоначальная балансовая стоимость компрессора по состоянию на дату приобретения актива - 01.01.2010 - составляет 2 000 000 рублей. Нормативный срок службы и эффективный возраст компрессора составляют 15 и 8 лет соответственно. Определите рыночную стоимость данного основного средства по состоянию на дату оценки - 01.01.2015 - при условии, что индекс Росстата для похожего оборудования с даты приобретения по дату оценки составил 1,344.</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896 000 руб.</a:t>
            </a:r>
          </a:p>
          <a:p>
            <a:pPr marL="0" indent="0" algn="just">
              <a:spcBef>
                <a:spcPts val="0"/>
              </a:spcBef>
              <a:buNone/>
            </a:pPr>
            <a:r>
              <a:rPr lang="ru-RU" b="1" dirty="0">
                <a:solidFill>
                  <a:srgbClr val="0070C0"/>
                </a:solidFill>
                <a:latin typeface="Calibri" panose="020F0502020204030204" pitchFamily="34" charset="0"/>
              </a:rPr>
              <a:t>2) 1 254 400 руб.</a:t>
            </a:r>
          </a:p>
          <a:p>
            <a:pPr marL="0" indent="0" algn="just">
              <a:spcBef>
                <a:spcPts val="0"/>
              </a:spcBef>
              <a:buNone/>
            </a:pPr>
            <a:r>
              <a:rPr lang="ru-RU" b="1" dirty="0">
                <a:solidFill>
                  <a:srgbClr val="0070C0"/>
                </a:solidFill>
                <a:latin typeface="Calibri" panose="020F0502020204030204" pitchFamily="34" charset="0"/>
              </a:rPr>
              <a:t>3) 1 433 600 руб.</a:t>
            </a:r>
          </a:p>
          <a:p>
            <a:pPr marL="0" indent="0" algn="just">
              <a:spcBef>
                <a:spcPts val="0"/>
              </a:spcBef>
              <a:buNone/>
            </a:pPr>
            <a:r>
              <a:rPr lang="ru-RU" b="1" dirty="0">
                <a:solidFill>
                  <a:srgbClr val="0070C0"/>
                </a:solidFill>
                <a:latin typeface="Calibri" panose="020F0502020204030204" pitchFamily="34" charset="0"/>
              </a:rPr>
              <a:t>4) 1 792 000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0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№31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Определяем стоимость нового компрессора на дату оценки:</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 = 2 000 000 </a:t>
            </a:r>
            <a:r>
              <a:rPr lang="ru-RU" b="1" dirty="0">
                <a:solidFill>
                  <a:srgbClr val="0070C0"/>
                </a:solidFill>
              </a:rPr>
              <a:t>×</a:t>
            </a:r>
            <a:r>
              <a:rPr lang="ru-RU" b="1" dirty="0">
                <a:solidFill>
                  <a:srgbClr val="0070C0"/>
                </a:solidFill>
                <a:latin typeface="Calibri" panose="020F0502020204030204" pitchFamily="34" charset="0"/>
              </a:rPr>
              <a:t> 1,344 = 2 688 000 р.</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   Определяем величину накопленного износа:</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И = </a:t>
            </a:r>
            <a:r>
              <a:rPr lang="ru-RU" b="1" dirty="0" err="1">
                <a:solidFill>
                  <a:srgbClr val="0070C0"/>
                </a:solidFill>
                <a:latin typeface="Calibri" panose="020F0502020204030204" pitchFamily="34" charset="0"/>
              </a:rPr>
              <a:t>Т</a:t>
            </a:r>
            <a:r>
              <a:rPr lang="ru-RU" b="1" baseline="-25000" dirty="0" err="1">
                <a:solidFill>
                  <a:srgbClr val="0070C0"/>
                </a:solidFill>
                <a:latin typeface="Calibri" panose="020F0502020204030204" pitchFamily="34" charset="0"/>
              </a:rPr>
              <a:t>эфф</a:t>
            </a:r>
            <a:r>
              <a:rPr lang="ru-RU" b="1" dirty="0">
                <a:solidFill>
                  <a:srgbClr val="0070C0"/>
                </a:solidFill>
                <a:latin typeface="Calibri" panose="020F0502020204030204" pitchFamily="34" charset="0"/>
              </a:rPr>
              <a:t> / </a:t>
            </a:r>
            <a:r>
              <a:rPr lang="ru-RU" b="1" dirty="0" err="1">
                <a:solidFill>
                  <a:srgbClr val="0070C0"/>
                </a:solidFill>
                <a:latin typeface="Calibri" panose="020F0502020204030204" pitchFamily="34" charset="0"/>
              </a:rPr>
              <a:t>Т</a:t>
            </a:r>
            <a:r>
              <a:rPr lang="ru-RU" b="1" baseline="-25000" dirty="0" err="1">
                <a:solidFill>
                  <a:srgbClr val="0070C0"/>
                </a:solidFill>
                <a:latin typeface="Calibri" panose="020F0502020204030204" pitchFamily="34" charset="0"/>
              </a:rPr>
              <a:t>службы</a:t>
            </a:r>
            <a:r>
              <a:rPr lang="ru-RU" b="1" dirty="0">
                <a:solidFill>
                  <a:srgbClr val="0070C0"/>
                </a:solidFill>
                <a:latin typeface="Calibri" panose="020F0502020204030204" pitchFamily="34" charset="0"/>
              </a:rPr>
              <a:t> = 8 / 15 = 0,53 или 53%</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   Определяем рыночную стоимость Объекта оценки:</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 = 2 688 000 </a:t>
            </a:r>
            <a:r>
              <a:rPr lang="ru-RU" b="1" dirty="0">
                <a:solidFill>
                  <a:srgbClr val="0070C0"/>
                </a:solidFill>
              </a:rPr>
              <a:t>×</a:t>
            </a:r>
            <a:r>
              <a:rPr lang="ru-RU" b="1" dirty="0">
                <a:solidFill>
                  <a:srgbClr val="0070C0"/>
                </a:solidFill>
                <a:latin typeface="Calibri" panose="020F0502020204030204" pitchFamily="34" charset="0"/>
              </a:rPr>
              <a:t> (1 – 53%) = 1 263 360 р.</a:t>
            </a:r>
          </a:p>
          <a:p>
            <a:pPr marL="0" indent="0">
              <a:spcBef>
                <a:spcPts val="0"/>
              </a:spcBef>
              <a:buNone/>
            </a:pPr>
            <a:endParaRPr lang="ru-RU" dirty="0">
              <a:solidFill>
                <a:srgbClr val="0070C0"/>
              </a:solidFill>
              <a:latin typeface="Calibri" panose="020F0502020204030204" pitchFamily="34" charset="0"/>
            </a:endParaRPr>
          </a:p>
          <a:p>
            <a:pPr marL="0" indent="0">
              <a:spcBef>
                <a:spcPts val="0"/>
              </a:spcBef>
              <a:buNone/>
            </a:pPr>
            <a:r>
              <a:rPr lang="ru-RU" dirty="0">
                <a:solidFill>
                  <a:srgbClr val="0070C0"/>
                </a:solidFill>
                <a:latin typeface="Calibri" panose="020F0502020204030204" pitchFamily="34" charset="0"/>
              </a:rPr>
              <a:t>   Если не округлять, результат составит </a:t>
            </a:r>
            <a:r>
              <a:rPr lang="ru-RU" b="1" dirty="0">
                <a:solidFill>
                  <a:srgbClr val="0070C0"/>
                </a:solidFill>
                <a:latin typeface="Calibri" panose="020F0502020204030204" pitchFamily="34" charset="0"/>
              </a:rPr>
              <a:t>1 254 400р.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3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№32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Затраты на воспроизводство промышленного конвейера составляют        5 000 000 рублей без НДС. Рассчитайте накопленный износ конвейера в рублях, если известно, что его физический износ - 20%, функциональное устаревание - 10%, экономическое устаревание - 30%. Совокупный износ определяется по мультипликативной модели.</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2 000 000</a:t>
            </a:r>
          </a:p>
          <a:p>
            <a:pPr marL="0" indent="0" algn="just">
              <a:spcBef>
                <a:spcPts val="0"/>
              </a:spcBef>
              <a:buNone/>
            </a:pPr>
            <a:r>
              <a:rPr lang="ru-RU" b="1" dirty="0">
                <a:solidFill>
                  <a:srgbClr val="0070C0"/>
                </a:solidFill>
                <a:latin typeface="Calibri" panose="020F0502020204030204" pitchFamily="34" charset="0"/>
              </a:rPr>
              <a:t>2) 2 480 000</a:t>
            </a:r>
          </a:p>
          <a:p>
            <a:pPr marL="0" indent="0" algn="just">
              <a:spcBef>
                <a:spcPts val="0"/>
              </a:spcBef>
              <a:buNone/>
            </a:pPr>
            <a:r>
              <a:rPr lang="ru-RU" b="1" dirty="0">
                <a:solidFill>
                  <a:srgbClr val="0070C0"/>
                </a:solidFill>
                <a:latin typeface="Calibri" panose="020F0502020204030204" pitchFamily="34" charset="0"/>
              </a:rPr>
              <a:t>3) 2 520 000</a:t>
            </a:r>
          </a:p>
          <a:p>
            <a:pPr marL="0" indent="0" algn="just">
              <a:spcBef>
                <a:spcPts val="0"/>
              </a:spcBef>
              <a:buNone/>
            </a:pPr>
            <a:r>
              <a:rPr lang="ru-RU" b="1" dirty="0">
                <a:solidFill>
                  <a:srgbClr val="0070C0"/>
                </a:solidFill>
                <a:latin typeface="Calibri" panose="020F0502020204030204" pitchFamily="34" charset="0"/>
              </a:rPr>
              <a:t>4) 3 000 000</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6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№32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Специфика задачи: определяем величину износа, а не стоимость</a:t>
            </a:r>
          </a:p>
          <a:p>
            <a:pPr marL="0" indent="0" algn="just">
              <a:spcBef>
                <a:spcPts val="0"/>
              </a:spcBef>
              <a:buNone/>
            </a:pPr>
            <a:r>
              <a:rPr lang="ru-RU" dirty="0">
                <a:solidFill>
                  <a:srgbClr val="0070C0"/>
                </a:solidFill>
                <a:latin typeface="Calibri" panose="020F0502020204030204" pitchFamily="34" charset="0"/>
              </a:rPr>
              <a:t>   Определяем величину накопленного износа по мультипликативной модели:</a:t>
            </a:r>
          </a:p>
          <a:p>
            <a:pPr marL="0" indent="0" algn="ctr">
              <a:spcBef>
                <a:spcPts val="0"/>
              </a:spcBef>
              <a:buNone/>
            </a:pPr>
            <a:r>
              <a:rPr lang="ru-RU" b="1" dirty="0">
                <a:solidFill>
                  <a:srgbClr val="0070C0"/>
                </a:solidFill>
                <a:latin typeface="Calibri" panose="020F0502020204030204" pitchFamily="34" charset="0"/>
              </a:rPr>
              <a:t>И =1 - (1-И</a:t>
            </a:r>
            <a:r>
              <a:rPr lang="ru-RU" b="1" baseline="-25000" dirty="0">
                <a:solidFill>
                  <a:srgbClr val="0070C0"/>
                </a:solidFill>
                <a:latin typeface="Calibri" panose="020F0502020204030204" pitchFamily="34" charset="0"/>
              </a:rPr>
              <a:t>физ</a:t>
            </a:r>
            <a:r>
              <a:rPr lang="ru-RU" b="1" dirty="0">
                <a:solidFill>
                  <a:srgbClr val="0070C0"/>
                </a:solidFill>
                <a:latin typeface="Calibri" panose="020F0502020204030204" pitchFamily="34" charset="0"/>
              </a:rPr>
              <a:t>) </a:t>
            </a:r>
            <a:r>
              <a:rPr lang="ru-RU" b="1" dirty="0">
                <a:solidFill>
                  <a:srgbClr val="0070C0"/>
                </a:solidFill>
              </a:rPr>
              <a:t>×</a:t>
            </a:r>
            <a:r>
              <a:rPr lang="ru-RU" b="1" dirty="0">
                <a:solidFill>
                  <a:srgbClr val="0070C0"/>
                </a:solidFill>
                <a:latin typeface="Calibri" panose="020F0502020204030204" pitchFamily="34" charset="0"/>
              </a:rPr>
              <a:t> (1-И</a:t>
            </a:r>
            <a:r>
              <a:rPr lang="ru-RU" b="1" baseline="-25000" dirty="0">
                <a:solidFill>
                  <a:srgbClr val="0070C0"/>
                </a:solidFill>
                <a:latin typeface="Calibri" panose="020F0502020204030204" pitchFamily="34" charset="0"/>
              </a:rPr>
              <a:t>функ</a:t>
            </a:r>
            <a:r>
              <a:rPr lang="ru-RU" b="1" dirty="0">
                <a:solidFill>
                  <a:srgbClr val="0070C0"/>
                </a:solidFill>
                <a:latin typeface="Calibri" panose="020F0502020204030204" pitchFamily="34" charset="0"/>
              </a:rPr>
              <a:t>) </a:t>
            </a:r>
            <a:r>
              <a:rPr lang="ru-RU" b="1" dirty="0">
                <a:solidFill>
                  <a:srgbClr val="0070C0"/>
                </a:solidFill>
              </a:rPr>
              <a:t>×</a:t>
            </a:r>
            <a:r>
              <a:rPr lang="ru-RU" b="1" dirty="0">
                <a:solidFill>
                  <a:srgbClr val="0070C0"/>
                </a:solidFill>
                <a:latin typeface="Calibri" panose="020F0502020204030204" pitchFamily="34" charset="0"/>
              </a:rPr>
              <a:t> (1-И</a:t>
            </a:r>
            <a:r>
              <a:rPr lang="ru-RU" b="1" baseline="-25000" dirty="0">
                <a:solidFill>
                  <a:srgbClr val="0070C0"/>
                </a:solidFill>
                <a:latin typeface="Calibri" panose="020F0502020204030204" pitchFamily="34" charset="0"/>
              </a:rPr>
              <a:t>внешн</a:t>
            </a:r>
            <a:r>
              <a:rPr lang="ru-RU" b="1" dirty="0">
                <a:solidFill>
                  <a:srgbClr val="0070C0"/>
                </a:solidFill>
                <a:latin typeface="Calibri" panose="020F0502020204030204" pitchFamily="34" charset="0"/>
              </a:rPr>
              <a:t>) = </a:t>
            </a:r>
          </a:p>
          <a:p>
            <a:pPr marL="0" indent="0" algn="ctr">
              <a:spcBef>
                <a:spcPts val="0"/>
              </a:spcBef>
              <a:buNone/>
            </a:pPr>
            <a:r>
              <a:rPr lang="ru-RU" b="1" dirty="0">
                <a:solidFill>
                  <a:srgbClr val="0070C0"/>
                </a:solidFill>
                <a:latin typeface="Calibri" panose="020F0502020204030204" pitchFamily="34" charset="0"/>
              </a:rPr>
              <a:t>=1 - (1-20%) </a:t>
            </a:r>
            <a:r>
              <a:rPr lang="ru-RU" b="1" dirty="0">
                <a:solidFill>
                  <a:srgbClr val="0070C0"/>
                </a:solidFill>
              </a:rPr>
              <a:t>×</a:t>
            </a:r>
            <a:r>
              <a:rPr lang="ru-RU" b="1" dirty="0">
                <a:solidFill>
                  <a:srgbClr val="0070C0"/>
                </a:solidFill>
                <a:latin typeface="Calibri" panose="020F0502020204030204" pitchFamily="34" charset="0"/>
              </a:rPr>
              <a:t> (1-10%) </a:t>
            </a:r>
            <a:r>
              <a:rPr lang="ru-RU" b="1" dirty="0">
                <a:solidFill>
                  <a:srgbClr val="0070C0"/>
                </a:solidFill>
              </a:rPr>
              <a:t>×</a:t>
            </a:r>
            <a:r>
              <a:rPr lang="ru-RU" b="1" dirty="0">
                <a:solidFill>
                  <a:srgbClr val="0070C0"/>
                </a:solidFill>
                <a:latin typeface="Calibri" panose="020F0502020204030204" pitchFamily="34" charset="0"/>
              </a:rPr>
              <a:t> (1-30%) = 0,496 или 49,6%</a:t>
            </a:r>
          </a:p>
          <a:p>
            <a:pPr marL="0" indent="0">
              <a:spcBef>
                <a:spcPts val="0"/>
              </a:spcBef>
              <a:buNone/>
            </a:pPr>
            <a:endParaRPr lang="ru-RU" dirty="0">
              <a:solidFill>
                <a:srgbClr val="0070C0"/>
              </a:solidFill>
              <a:latin typeface="Calibri" panose="020F0502020204030204" pitchFamily="34" charset="0"/>
            </a:endParaRPr>
          </a:p>
          <a:p>
            <a:pPr marL="0" indent="0">
              <a:spcBef>
                <a:spcPts val="0"/>
              </a:spcBef>
              <a:buNone/>
            </a:pPr>
            <a:r>
              <a:rPr lang="ru-RU" dirty="0">
                <a:solidFill>
                  <a:srgbClr val="0070C0"/>
                </a:solidFill>
                <a:latin typeface="Calibri" panose="020F0502020204030204" pitchFamily="34" charset="0"/>
              </a:rPr>
              <a:t>   Определяем величину накопленного износа в денежном выражении:</a:t>
            </a:r>
          </a:p>
          <a:p>
            <a:pPr marL="0" indent="0">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И = 5 000 000 </a:t>
            </a:r>
            <a:r>
              <a:rPr lang="ru-RU" b="1" dirty="0">
                <a:solidFill>
                  <a:srgbClr val="0070C0"/>
                </a:solidFill>
              </a:rPr>
              <a:t>×</a:t>
            </a:r>
            <a:r>
              <a:rPr lang="ru-RU" b="1" dirty="0">
                <a:solidFill>
                  <a:srgbClr val="0070C0"/>
                </a:solidFill>
                <a:latin typeface="Calibri" panose="020F0502020204030204" pitchFamily="34" charset="0"/>
              </a:rPr>
              <a:t> 0,496 = 2 480 000 р.</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1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№33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Определите физический износ машины после капитального ремонта. Физический износ машины до капитального ремонта составляет 75% и равномерен для всех деталей. В ходе капитального ремонта были заменены 3 агрегата, удельный вес которых в стоимости машины составляет 20% от стоимости новой машины.</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40%</a:t>
            </a:r>
          </a:p>
          <a:p>
            <a:pPr marL="0" indent="0" algn="just">
              <a:spcBef>
                <a:spcPts val="0"/>
              </a:spcBef>
              <a:buNone/>
            </a:pPr>
            <a:r>
              <a:rPr lang="ru-RU" b="1" dirty="0">
                <a:solidFill>
                  <a:srgbClr val="0070C0"/>
                </a:solidFill>
                <a:latin typeface="Calibri" panose="020F0502020204030204" pitchFamily="34" charset="0"/>
              </a:rPr>
              <a:t>2) 60%</a:t>
            </a:r>
          </a:p>
          <a:p>
            <a:pPr marL="0" indent="0" algn="just">
              <a:spcBef>
                <a:spcPts val="0"/>
              </a:spcBef>
              <a:buNone/>
            </a:pPr>
            <a:r>
              <a:rPr lang="ru-RU" b="1" dirty="0">
                <a:solidFill>
                  <a:srgbClr val="0070C0"/>
                </a:solidFill>
                <a:latin typeface="Calibri" panose="020F0502020204030204" pitchFamily="34" charset="0"/>
              </a:rPr>
              <a:t>3) 75%</a:t>
            </a:r>
          </a:p>
          <a:p>
            <a:pPr marL="0" indent="0" algn="just">
              <a:spcBef>
                <a:spcPts val="0"/>
              </a:spcBef>
              <a:buNone/>
            </a:pPr>
            <a:r>
              <a:rPr lang="ru-RU" b="1" dirty="0">
                <a:solidFill>
                  <a:srgbClr val="0070C0"/>
                </a:solidFill>
                <a:latin typeface="Calibri" panose="020F0502020204030204" pitchFamily="34" charset="0"/>
              </a:rPr>
              <a:t>4) 80%</a:t>
            </a: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1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№33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Решение:</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И = 75% </a:t>
            </a:r>
            <a:r>
              <a:rPr lang="ru-RU" b="1" dirty="0">
                <a:solidFill>
                  <a:srgbClr val="0070C0"/>
                </a:solidFill>
              </a:rPr>
              <a:t>×</a:t>
            </a:r>
            <a:r>
              <a:rPr lang="ru-RU" b="1" dirty="0">
                <a:solidFill>
                  <a:srgbClr val="0070C0"/>
                </a:solidFill>
                <a:latin typeface="Calibri" panose="020F0502020204030204" pitchFamily="34" charset="0"/>
              </a:rPr>
              <a:t> (1 - 0,2) + 0% </a:t>
            </a:r>
            <a:r>
              <a:rPr lang="ru-RU" b="1" dirty="0">
                <a:solidFill>
                  <a:srgbClr val="0070C0"/>
                </a:solidFill>
              </a:rPr>
              <a:t>×</a:t>
            </a:r>
            <a:r>
              <a:rPr lang="ru-RU" b="1" dirty="0">
                <a:solidFill>
                  <a:srgbClr val="0070C0"/>
                </a:solidFill>
                <a:latin typeface="Calibri" panose="020F0502020204030204" pitchFamily="34" charset="0"/>
              </a:rPr>
              <a:t> 0,2 = 60%</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9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№34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Рассчитайте среднерыночную скидку на торг, используя следующую информацию:</a:t>
            </a:r>
          </a:p>
          <a:p>
            <a:pPr marL="0" indent="0" algn="just">
              <a:spcBef>
                <a:spcPts val="0"/>
              </a:spcBef>
              <a:buNone/>
            </a:pPr>
            <a:r>
              <a:rPr lang="ru-RU" b="1" dirty="0">
                <a:solidFill>
                  <a:srgbClr val="0070C0"/>
                </a:solidFill>
                <a:latin typeface="Calibri" panose="020F0502020204030204" pitchFamily="34" charset="0"/>
              </a:rPr>
              <a:t>Цена предложения объекта 1 - 300 тыс. руб., цена сделки - 260 тыс. руб.</a:t>
            </a:r>
          </a:p>
          <a:p>
            <a:pPr marL="0" indent="0" algn="just">
              <a:spcBef>
                <a:spcPts val="0"/>
              </a:spcBef>
              <a:buNone/>
            </a:pPr>
            <a:r>
              <a:rPr lang="ru-RU" b="1" dirty="0">
                <a:solidFill>
                  <a:srgbClr val="0070C0"/>
                </a:solidFill>
                <a:latin typeface="Calibri" panose="020F0502020204030204" pitchFamily="34" charset="0"/>
              </a:rPr>
              <a:t>Цена предложения объекта 2 - 500 тыс. руб., цена сделки - 440 тыс. руб.</a:t>
            </a:r>
          </a:p>
          <a:p>
            <a:pPr marL="0" indent="0" algn="just">
              <a:spcBef>
                <a:spcPts val="0"/>
              </a:spcBef>
              <a:buNone/>
            </a:pPr>
            <a:r>
              <a:rPr lang="ru-RU" b="1" dirty="0">
                <a:solidFill>
                  <a:srgbClr val="0070C0"/>
                </a:solidFill>
                <a:latin typeface="Calibri" panose="020F0502020204030204" pitchFamily="34" charset="0"/>
              </a:rPr>
              <a:t>Цена предложения объекта 3 - 400 тыс. руб., цена сделки - 350 тыс. руб.</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0,144</a:t>
            </a:r>
          </a:p>
          <a:p>
            <a:pPr marL="0" indent="0" algn="just">
              <a:spcBef>
                <a:spcPts val="0"/>
              </a:spcBef>
              <a:buNone/>
            </a:pPr>
            <a:r>
              <a:rPr lang="ru-RU" b="1" dirty="0">
                <a:solidFill>
                  <a:srgbClr val="0070C0"/>
                </a:solidFill>
                <a:latin typeface="Calibri" panose="020F0502020204030204" pitchFamily="34" charset="0"/>
              </a:rPr>
              <a:t>2) 0,378</a:t>
            </a:r>
          </a:p>
          <a:p>
            <a:pPr marL="0" indent="0" algn="just">
              <a:spcBef>
                <a:spcPts val="0"/>
              </a:spcBef>
              <a:buNone/>
            </a:pPr>
            <a:r>
              <a:rPr lang="ru-RU" b="1" dirty="0">
                <a:solidFill>
                  <a:srgbClr val="0070C0"/>
                </a:solidFill>
                <a:latin typeface="Calibri" panose="020F0502020204030204" pitchFamily="34" charset="0"/>
              </a:rPr>
              <a:t>3) 0,133</a:t>
            </a:r>
          </a:p>
          <a:p>
            <a:pPr marL="0" indent="0" algn="just">
              <a:spcBef>
                <a:spcPts val="0"/>
              </a:spcBef>
              <a:buNone/>
            </a:pPr>
            <a:r>
              <a:rPr lang="ru-RU" b="1" dirty="0">
                <a:solidFill>
                  <a:srgbClr val="0070C0"/>
                </a:solidFill>
                <a:latin typeface="Calibri" panose="020F0502020204030204" pitchFamily="34" charset="0"/>
              </a:rPr>
              <a:t>4) 0,126</a:t>
            </a:r>
          </a:p>
          <a:p>
            <a:pPr marL="0" indent="0" algn="just">
              <a:spcBef>
                <a:spcPts val="0"/>
              </a:spcBef>
              <a:buNone/>
            </a:pPr>
            <a:r>
              <a:rPr lang="ru-RU" b="1" dirty="0">
                <a:solidFill>
                  <a:srgbClr val="0070C0"/>
                </a:solidFill>
                <a:latin typeface="Calibri" panose="020F0502020204030204" pitchFamily="34" charset="0"/>
              </a:rPr>
              <a:t>5) 0,12</a:t>
            </a:r>
          </a:p>
          <a:p>
            <a:pPr marL="0" indent="0" algn="just">
              <a:spcBef>
                <a:spcPts val="0"/>
              </a:spcBef>
              <a:buNone/>
            </a:pPr>
            <a:r>
              <a:rPr lang="ru-RU" b="1" dirty="0">
                <a:solidFill>
                  <a:srgbClr val="0070C0"/>
                </a:solidFill>
                <a:latin typeface="Calibri" panose="020F0502020204030204" pitchFamily="34" charset="0"/>
              </a:rPr>
              <a:t>6) 0,125</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1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№34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Скидка на торг для первого аналога:</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Скидка 1 = 1 – ( 260 / 300 ) = 13,33%</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Скидка на торг для второго аналога:</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Скидка 2 = 1 – ( 440 / 500 ) = 12,00%</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Скидка на торг для третьего аналога:</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Скидка 3 = 1 - ( 350 / 400 ) = 12,50%</a:t>
            </a:r>
          </a:p>
          <a:p>
            <a:pPr marL="0" indent="0" algn="ctr">
              <a:spcBef>
                <a:spcPts val="0"/>
              </a:spcBef>
              <a:buNone/>
            </a:pPr>
            <a:endParaRPr lang="ru-RU" dirty="0">
              <a:solidFill>
                <a:srgbClr val="0070C0"/>
              </a:solidFill>
              <a:latin typeface="Calibri" panose="020F0502020204030204" pitchFamily="34" charset="0"/>
            </a:endParaRPr>
          </a:p>
          <a:p>
            <a:pPr marL="0" indent="0">
              <a:spcBef>
                <a:spcPts val="0"/>
              </a:spcBef>
              <a:buNone/>
            </a:pPr>
            <a:r>
              <a:rPr lang="ru-RU" dirty="0">
                <a:solidFill>
                  <a:srgbClr val="0070C0"/>
                </a:solidFill>
                <a:latin typeface="Calibri" panose="020F0502020204030204" pitchFamily="34" charset="0"/>
              </a:rPr>
              <a:t>   Среднее значение скидки на торг:</a:t>
            </a:r>
          </a:p>
          <a:p>
            <a:pPr marL="0" indent="0">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Скидка = (13,33% + 12,00% + 12,50%) / 3 = 12,61% или 0,1261</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4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№26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Объект построен и введен в эксплуатацию в 2010 году. Срок службы объекта - 25 лет. Оценка проводится по состоянию на 2018 год. В ходе проведения работ по оценке было выявлено, что эффективный возраст оцениваемого объекта составляет 12 лет. Определить оставшийся срок службы объекта на момент оценки.</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ответа:</a:t>
            </a:r>
          </a:p>
          <a:p>
            <a:pPr marL="0" indent="0" algn="just">
              <a:spcBef>
                <a:spcPts val="0"/>
              </a:spcBef>
              <a:buNone/>
            </a:pPr>
            <a:r>
              <a:rPr lang="ru-RU" b="1" dirty="0">
                <a:solidFill>
                  <a:srgbClr val="0070C0"/>
                </a:solidFill>
                <a:latin typeface="Calibri" panose="020F0502020204030204" pitchFamily="34" charset="0"/>
              </a:rPr>
              <a:t>1) 12 лет</a:t>
            </a:r>
          </a:p>
          <a:p>
            <a:pPr marL="0" indent="0" algn="just">
              <a:spcBef>
                <a:spcPts val="0"/>
              </a:spcBef>
              <a:buNone/>
            </a:pPr>
            <a:r>
              <a:rPr lang="ru-RU" b="1" dirty="0">
                <a:solidFill>
                  <a:srgbClr val="0070C0"/>
                </a:solidFill>
                <a:latin typeface="Calibri" panose="020F0502020204030204" pitchFamily="34" charset="0"/>
              </a:rPr>
              <a:t>2) 13 лет</a:t>
            </a:r>
          </a:p>
          <a:p>
            <a:pPr marL="0" indent="0" algn="just">
              <a:spcBef>
                <a:spcPts val="0"/>
              </a:spcBef>
              <a:buNone/>
            </a:pPr>
            <a:r>
              <a:rPr lang="ru-RU" b="1" dirty="0">
                <a:solidFill>
                  <a:srgbClr val="0070C0"/>
                </a:solidFill>
                <a:latin typeface="Calibri" panose="020F0502020204030204" pitchFamily="34" charset="0"/>
              </a:rPr>
              <a:t>3) 14 лет</a:t>
            </a:r>
          </a:p>
          <a:p>
            <a:pPr marL="0" indent="0" algn="just">
              <a:spcBef>
                <a:spcPts val="0"/>
              </a:spcBef>
              <a:buNone/>
            </a:pPr>
            <a:r>
              <a:rPr lang="ru-RU" b="1" dirty="0">
                <a:solidFill>
                  <a:srgbClr val="0070C0"/>
                </a:solidFill>
                <a:latin typeface="Calibri" panose="020F0502020204030204" pitchFamily="34" charset="0"/>
              </a:rPr>
              <a:t>4) 17 лет</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0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№35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Объект оценки - американский легковой автомобиль с пробегом 30 000 км и возрастом 2 года. Ближайший аналог -  американский легковой автомобиль с аналогичным  пробегом и возрастом 4 года. Стоимость нового автомобиля равна 1 000 тыс. руб. Физический износ рассчитывается по формуле </a:t>
            </a:r>
            <a:r>
              <a:rPr lang="ru-RU" b="1" dirty="0" err="1">
                <a:solidFill>
                  <a:srgbClr val="0070C0"/>
                </a:solidFill>
                <a:latin typeface="Calibri" panose="020F0502020204030204" pitchFamily="34" charset="0"/>
              </a:rPr>
              <a:t>Иф</a:t>
            </a:r>
            <a:r>
              <a:rPr lang="ru-RU" b="1" dirty="0">
                <a:solidFill>
                  <a:srgbClr val="0070C0"/>
                </a:solidFill>
                <a:latin typeface="Calibri" panose="020F0502020204030204" pitchFamily="34" charset="0"/>
              </a:rPr>
              <a:t>=1-exp(-ɷ). Зависимость ɷ для расчета износа для легковых автомобилей американского производства: </a:t>
            </a:r>
            <a:endParaRPr lang="en-US"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ɷ = 0,055</a:t>
            </a:r>
            <a:r>
              <a:rPr lang="ru-RU" b="1" dirty="0">
                <a:solidFill>
                  <a:srgbClr val="0070C0"/>
                </a:solidFill>
              </a:rPr>
              <a:t>×</a:t>
            </a:r>
            <a:r>
              <a:rPr lang="ru-RU" b="1" dirty="0">
                <a:solidFill>
                  <a:srgbClr val="0070C0"/>
                </a:solidFill>
                <a:latin typeface="Calibri" panose="020F0502020204030204" pitchFamily="34" charset="0"/>
              </a:rPr>
              <a:t>В + 0,003</a:t>
            </a:r>
            <a:r>
              <a:rPr lang="ru-RU" b="1" dirty="0">
                <a:solidFill>
                  <a:srgbClr val="0070C0"/>
                </a:solidFill>
              </a:rPr>
              <a:t>×</a:t>
            </a:r>
            <a:r>
              <a:rPr lang="ru-RU" b="1" dirty="0">
                <a:solidFill>
                  <a:srgbClr val="0070C0"/>
                </a:solidFill>
                <a:latin typeface="Calibri" panose="020F0502020204030204" pitchFamily="34" charset="0"/>
              </a:rPr>
              <a:t>П, а для автомобилей азиатского производства: </a:t>
            </a:r>
            <a:endParaRPr lang="en-US"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ɷ = 0,065</a:t>
            </a:r>
            <a:r>
              <a:rPr lang="ru-RU" b="1" dirty="0">
                <a:solidFill>
                  <a:srgbClr val="0070C0"/>
                </a:solidFill>
              </a:rPr>
              <a:t>×</a:t>
            </a:r>
            <a:r>
              <a:rPr lang="ru-RU" b="1" dirty="0">
                <a:solidFill>
                  <a:srgbClr val="0070C0"/>
                </a:solidFill>
                <a:latin typeface="Calibri" panose="020F0502020204030204" pitchFamily="34" charset="0"/>
              </a:rPr>
              <a:t>В + 0,0032</a:t>
            </a:r>
            <a:r>
              <a:rPr lang="ru-RU" b="1" dirty="0">
                <a:solidFill>
                  <a:srgbClr val="0070C0"/>
                </a:solidFill>
              </a:rPr>
              <a:t>×</a:t>
            </a:r>
            <a:r>
              <a:rPr lang="ru-RU" b="1" dirty="0">
                <a:solidFill>
                  <a:srgbClr val="0070C0"/>
                </a:solidFill>
                <a:latin typeface="Calibri" panose="020F0502020204030204" pitchFamily="34" charset="0"/>
              </a:rPr>
              <a:t>П, где П - пробег, в тыс. км, а В – возраст</a:t>
            </a:r>
            <a:endParaRPr lang="en-US"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 транспортного средства в годах. Определите абсолютную поправку к цене объекта-аналога в тыс. руб., если использовать методику оценки остаточной стоимости транспортных средств с учетом технического состояния.</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-97,2;   2) -85,3;   3) -33,0;   4) -21,0;   5) 85,3;   6) 97,2</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№35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Определяем ɷ для объекта оценки:</a:t>
            </a:r>
          </a:p>
          <a:p>
            <a:pPr marL="0" indent="0" algn="ctr">
              <a:spcBef>
                <a:spcPts val="0"/>
              </a:spcBef>
              <a:buNone/>
            </a:pPr>
            <a:r>
              <a:rPr lang="ru-RU" b="1" dirty="0">
                <a:solidFill>
                  <a:srgbClr val="0070C0"/>
                </a:solidFill>
                <a:latin typeface="Calibri" panose="020F0502020204030204" pitchFamily="34" charset="0"/>
              </a:rPr>
              <a:t>ɷ = 0,055 </a:t>
            </a:r>
            <a:r>
              <a:rPr lang="ru-RU" b="1" dirty="0">
                <a:solidFill>
                  <a:srgbClr val="0070C0"/>
                </a:solidFill>
              </a:rPr>
              <a:t>×</a:t>
            </a:r>
            <a:r>
              <a:rPr lang="ru-RU" b="1" dirty="0">
                <a:solidFill>
                  <a:srgbClr val="0070C0"/>
                </a:solidFill>
                <a:latin typeface="Calibri" panose="020F0502020204030204" pitchFamily="34" charset="0"/>
              </a:rPr>
              <a:t> В + 0,003 </a:t>
            </a:r>
            <a:r>
              <a:rPr lang="ru-RU" b="1" dirty="0">
                <a:solidFill>
                  <a:srgbClr val="0070C0"/>
                </a:solidFill>
              </a:rPr>
              <a:t>×</a:t>
            </a:r>
            <a:r>
              <a:rPr lang="ru-RU" b="1" dirty="0">
                <a:solidFill>
                  <a:srgbClr val="0070C0"/>
                </a:solidFill>
                <a:latin typeface="Calibri" panose="020F0502020204030204" pitchFamily="34" charset="0"/>
              </a:rPr>
              <a:t> П = 0,055 </a:t>
            </a:r>
            <a:r>
              <a:rPr lang="ru-RU" b="1" dirty="0">
                <a:solidFill>
                  <a:srgbClr val="0070C0"/>
                </a:solidFill>
              </a:rPr>
              <a:t>×</a:t>
            </a:r>
            <a:r>
              <a:rPr lang="ru-RU" b="1" dirty="0">
                <a:solidFill>
                  <a:srgbClr val="0070C0"/>
                </a:solidFill>
                <a:latin typeface="Calibri" panose="020F0502020204030204" pitchFamily="34" charset="0"/>
              </a:rPr>
              <a:t> 2 + 0,003 </a:t>
            </a:r>
            <a:r>
              <a:rPr lang="ru-RU" b="1" dirty="0">
                <a:solidFill>
                  <a:srgbClr val="0070C0"/>
                </a:solidFill>
              </a:rPr>
              <a:t>×</a:t>
            </a:r>
            <a:r>
              <a:rPr lang="ru-RU" b="1" dirty="0">
                <a:solidFill>
                  <a:srgbClr val="0070C0"/>
                </a:solidFill>
                <a:latin typeface="Calibri" panose="020F0502020204030204" pitchFamily="34" charset="0"/>
              </a:rPr>
              <a:t> 30 = 0,2</a:t>
            </a:r>
          </a:p>
          <a:p>
            <a:pPr marL="0" indent="0">
              <a:spcBef>
                <a:spcPts val="0"/>
              </a:spcBef>
              <a:buNone/>
            </a:pPr>
            <a:r>
              <a:rPr lang="ru-RU" dirty="0">
                <a:solidFill>
                  <a:srgbClr val="0070C0"/>
                </a:solidFill>
                <a:latin typeface="Calibri" panose="020F0502020204030204" pitchFamily="34" charset="0"/>
              </a:rPr>
              <a:t>   Определяем износ объекта оценки:</a:t>
            </a:r>
          </a:p>
          <a:p>
            <a:pPr marL="0" indent="0" algn="ctr">
              <a:spcBef>
                <a:spcPts val="0"/>
              </a:spcBef>
              <a:buNone/>
            </a:pPr>
            <a:r>
              <a:rPr lang="ru-RU" b="1" dirty="0" err="1">
                <a:solidFill>
                  <a:srgbClr val="0070C0"/>
                </a:solidFill>
                <a:latin typeface="Calibri" panose="020F0502020204030204" pitchFamily="34" charset="0"/>
              </a:rPr>
              <a:t>И</a:t>
            </a:r>
            <a:r>
              <a:rPr lang="ru-RU" b="1" baseline="-25000" dirty="0" err="1">
                <a:solidFill>
                  <a:srgbClr val="0070C0"/>
                </a:solidFill>
                <a:latin typeface="Calibri" panose="020F0502020204030204" pitchFamily="34" charset="0"/>
              </a:rPr>
              <a:t>оо</a:t>
            </a:r>
            <a:r>
              <a:rPr lang="ru-RU" b="1" dirty="0">
                <a:solidFill>
                  <a:srgbClr val="0070C0"/>
                </a:solidFill>
                <a:latin typeface="Calibri" panose="020F0502020204030204" pitchFamily="34" charset="0"/>
              </a:rPr>
              <a:t> = 1-exp(-ɷ) = 1-</a:t>
            </a:r>
            <a:r>
              <a:rPr lang="en-US" b="1" dirty="0" err="1">
                <a:solidFill>
                  <a:srgbClr val="0070C0"/>
                </a:solidFill>
                <a:latin typeface="Calibri" panose="020F0502020204030204" pitchFamily="34" charset="0"/>
              </a:rPr>
              <a:t>exp</a:t>
            </a:r>
            <a:r>
              <a:rPr lang="en-US" b="1" dirty="0">
                <a:solidFill>
                  <a:srgbClr val="0070C0"/>
                </a:solidFill>
                <a:latin typeface="Calibri" panose="020F0502020204030204" pitchFamily="34" charset="0"/>
              </a:rPr>
              <a:t>(-0,2)=18,13%</a:t>
            </a:r>
          </a:p>
          <a:p>
            <a:pPr marL="0" indent="0" algn="just">
              <a:spcBef>
                <a:spcPts val="0"/>
              </a:spcBef>
              <a:buNone/>
            </a:pPr>
            <a:r>
              <a:rPr lang="ru-RU" dirty="0">
                <a:solidFill>
                  <a:srgbClr val="0070C0"/>
                </a:solidFill>
                <a:latin typeface="Calibri" panose="020F0502020204030204" pitchFamily="34" charset="0"/>
              </a:rPr>
              <a:t>   Определяем ɷ для объекта аналога:</a:t>
            </a:r>
          </a:p>
          <a:p>
            <a:pPr marL="0" indent="0" algn="ctr">
              <a:spcBef>
                <a:spcPts val="0"/>
              </a:spcBef>
              <a:buNone/>
            </a:pPr>
            <a:r>
              <a:rPr lang="ru-RU" b="1" dirty="0">
                <a:solidFill>
                  <a:srgbClr val="0070C0"/>
                </a:solidFill>
                <a:latin typeface="Calibri" panose="020F0502020204030204" pitchFamily="34" charset="0"/>
              </a:rPr>
              <a:t>ɷ = 0,055 </a:t>
            </a:r>
            <a:r>
              <a:rPr lang="ru-RU" b="1" dirty="0">
                <a:solidFill>
                  <a:srgbClr val="0070C0"/>
                </a:solidFill>
              </a:rPr>
              <a:t>×</a:t>
            </a:r>
            <a:r>
              <a:rPr lang="ru-RU" b="1" dirty="0">
                <a:solidFill>
                  <a:srgbClr val="0070C0"/>
                </a:solidFill>
                <a:latin typeface="Calibri" panose="020F0502020204030204" pitchFamily="34" charset="0"/>
              </a:rPr>
              <a:t> В + 0,003 </a:t>
            </a:r>
            <a:r>
              <a:rPr lang="ru-RU" b="1" dirty="0">
                <a:solidFill>
                  <a:srgbClr val="0070C0"/>
                </a:solidFill>
              </a:rPr>
              <a:t>×</a:t>
            </a:r>
            <a:r>
              <a:rPr lang="ru-RU" b="1" dirty="0">
                <a:solidFill>
                  <a:srgbClr val="0070C0"/>
                </a:solidFill>
                <a:latin typeface="Calibri" panose="020F0502020204030204" pitchFamily="34" charset="0"/>
              </a:rPr>
              <a:t> П = 0,055 </a:t>
            </a:r>
            <a:r>
              <a:rPr lang="ru-RU" b="1" dirty="0">
                <a:solidFill>
                  <a:srgbClr val="0070C0"/>
                </a:solidFill>
              </a:rPr>
              <a:t>×</a:t>
            </a:r>
            <a:r>
              <a:rPr lang="en-US" b="1" dirty="0">
                <a:solidFill>
                  <a:srgbClr val="0070C0"/>
                </a:solidFill>
              </a:rPr>
              <a:t> </a:t>
            </a:r>
            <a:r>
              <a:rPr lang="ru-RU" b="1" dirty="0">
                <a:solidFill>
                  <a:srgbClr val="0070C0"/>
                </a:solidFill>
                <a:latin typeface="Calibri" panose="020F0502020204030204" pitchFamily="34" charset="0"/>
              </a:rPr>
              <a:t>4 + 0,003 </a:t>
            </a:r>
            <a:r>
              <a:rPr lang="ru-RU" b="1" dirty="0">
                <a:solidFill>
                  <a:srgbClr val="0070C0"/>
                </a:solidFill>
              </a:rPr>
              <a:t>×</a:t>
            </a:r>
            <a:r>
              <a:rPr lang="ru-RU" b="1" dirty="0">
                <a:solidFill>
                  <a:srgbClr val="0070C0"/>
                </a:solidFill>
                <a:latin typeface="Calibri" panose="020F0502020204030204" pitchFamily="34" charset="0"/>
              </a:rPr>
              <a:t> 30 = 0,31</a:t>
            </a:r>
          </a:p>
          <a:p>
            <a:pPr marL="0" indent="0">
              <a:spcBef>
                <a:spcPts val="0"/>
              </a:spcBef>
              <a:buNone/>
            </a:pPr>
            <a:r>
              <a:rPr lang="ru-RU" dirty="0">
                <a:solidFill>
                  <a:srgbClr val="0070C0"/>
                </a:solidFill>
                <a:latin typeface="Calibri" panose="020F0502020204030204" pitchFamily="34" charset="0"/>
              </a:rPr>
              <a:t>   Определяем износ объекта аналога:</a:t>
            </a:r>
          </a:p>
          <a:p>
            <a:pPr marL="0" indent="0" algn="ctr">
              <a:spcBef>
                <a:spcPts val="0"/>
              </a:spcBef>
              <a:buNone/>
            </a:pPr>
            <a:r>
              <a:rPr lang="ru-RU" b="1" dirty="0" err="1">
                <a:solidFill>
                  <a:srgbClr val="0070C0"/>
                </a:solidFill>
                <a:latin typeface="Calibri" panose="020F0502020204030204" pitchFamily="34" charset="0"/>
              </a:rPr>
              <a:t>И</a:t>
            </a:r>
            <a:r>
              <a:rPr lang="ru-RU" b="1" baseline="-25000" dirty="0" err="1">
                <a:solidFill>
                  <a:srgbClr val="0070C0"/>
                </a:solidFill>
                <a:latin typeface="Calibri" panose="020F0502020204030204" pitchFamily="34" charset="0"/>
              </a:rPr>
              <a:t>оа</a:t>
            </a:r>
            <a:r>
              <a:rPr lang="ru-RU" b="1" dirty="0">
                <a:solidFill>
                  <a:srgbClr val="0070C0"/>
                </a:solidFill>
                <a:latin typeface="Calibri" panose="020F0502020204030204" pitchFamily="34" charset="0"/>
              </a:rPr>
              <a:t> = 1-exp(-ɷ) = 1-</a:t>
            </a:r>
            <a:r>
              <a:rPr lang="en-US" b="1" dirty="0" err="1">
                <a:solidFill>
                  <a:srgbClr val="0070C0"/>
                </a:solidFill>
                <a:latin typeface="Calibri" panose="020F0502020204030204" pitchFamily="34" charset="0"/>
              </a:rPr>
              <a:t>exp</a:t>
            </a:r>
            <a:r>
              <a:rPr lang="en-US" b="1" dirty="0">
                <a:solidFill>
                  <a:srgbClr val="0070C0"/>
                </a:solidFill>
                <a:latin typeface="Calibri" panose="020F0502020204030204" pitchFamily="34" charset="0"/>
              </a:rPr>
              <a:t>(-0,</a:t>
            </a:r>
            <a:r>
              <a:rPr lang="ru-RU" b="1" dirty="0">
                <a:solidFill>
                  <a:srgbClr val="0070C0"/>
                </a:solidFill>
                <a:latin typeface="Calibri" panose="020F0502020204030204" pitchFamily="34" charset="0"/>
              </a:rPr>
              <a:t>31</a:t>
            </a:r>
            <a:r>
              <a:rPr lang="en-US" b="1" dirty="0">
                <a:solidFill>
                  <a:srgbClr val="0070C0"/>
                </a:solidFill>
                <a:latin typeface="Calibri" panose="020F0502020204030204" pitchFamily="34" charset="0"/>
              </a:rPr>
              <a:t>)=</a:t>
            </a:r>
            <a:r>
              <a:rPr lang="ru-RU" b="1" dirty="0">
                <a:solidFill>
                  <a:srgbClr val="0070C0"/>
                </a:solidFill>
                <a:latin typeface="Calibri" panose="020F0502020204030204" pitchFamily="34" charset="0"/>
              </a:rPr>
              <a:t>26</a:t>
            </a:r>
            <a:r>
              <a:rPr lang="en-US" b="1" dirty="0">
                <a:solidFill>
                  <a:srgbClr val="0070C0"/>
                </a:solidFill>
                <a:latin typeface="Calibri" panose="020F0502020204030204" pitchFamily="34" charset="0"/>
              </a:rPr>
              <a:t>,</a:t>
            </a:r>
            <a:r>
              <a:rPr lang="ru-RU" b="1" dirty="0">
                <a:solidFill>
                  <a:srgbClr val="0070C0"/>
                </a:solidFill>
                <a:latin typeface="Calibri" panose="020F0502020204030204" pitchFamily="34" charset="0"/>
              </a:rPr>
              <a:t>66</a:t>
            </a:r>
            <a:r>
              <a:rPr lang="en-US" b="1" dirty="0">
                <a:solidFill>
                  <a:srgbClr val="0070C0"/>
                </a:solidFill>
                <a:latin typeface="Calibri" panose="020F0502020204030204" pitchFamily="34" charset="0"/>
              </a:rPr>
              <a:t>%</a:t>
            </a:r>
            <a:endParaRPr lang="ru-RU" b="1" dirty="0">
              <a:solidFill>
                <a:srgbClr val="0070C0"/>
              </a:solidFill>
              <a:latin typeface="Calibri" panose="020F0502020204030204" pitchFamily="34" charset="0"/>
            </a:endParaRPr>
          </a:p>
          <a:p>
            <a:pPr marL="0" indent="0">
              <a:spcBef>
                <a:spcPts val="0"/>
              </a:spcBef>
              <a:buNone/>
            </a:pPr>
            <a:r>
              <a:rPr lang="ru-RU" dirty="0">
                <a:solidFill>
                  <a:srgbClr val="0070C0"/>
                </a:solidFill>
                <a:latin typeface="Calibri" panose="020F0502020204030204" pitchFamily="34" charset="0"/>
              </a:rPr>
              <a:t>   Накопленный износ объекта оценки составит:</a:t>
            </a:r>
          </a:p>
          <a:p>
            <a:pPr marL="0" indent="0" algn="ctr">
              <a:spcBef>
                <a:spcPts val="0"/>
              </a:spcBef>
              <a:buNone/>
            </a:pPr>
            <a:r>
              <a:rPr lang="ru-RU" b="1" dirty="0" err="1">
                <a:solidFill>
                  <a:srgbClr val="0070C0"/>
                </a:solidFill>
                <a:latin typeface="Calibri" panose="020F0502020204030204" pitchFamily="34" charset="0"/>
              </a:rPr>
              <a:t>И</a:t>
            </a:r>
            <a:r>
              <a:rPr lang="ru-RU" b="1" baseline="-25000" dirty="0" err="1">
                <a:solidFill>
                  <a:srgbClr val="0070C0"/>
                </a:solidFill>
                <a:latin typeface="Calibri" panose="020F0502020204030204" pitchFamily="34" charset="0"/>
              </a:rPr>
              <a:t>оо</a:t>
            </a:r>
            <a:r>
              <a:rPr lang="ru-RU" b="1" dirty="0">
                <a:solidFill>
                  <a:srgbClr val="0070C0"/>
                </a:solidFill>
                <a:latin typeface="Calibri" panose="020F0502020204030204" pitchFamily="34" charset="0"/>
              </a:rPr>
              <a:t> = 1 000 </a:t>
            </a:r>
            <a:r>
              <a:rPr lang="ru-RU" b="1" dirty="0">
                <a:solidFill>
                  <a:srgbClr val="0070C0"/>
                </a:solidFill>
              </a:rPr>
              <a:t>×</a:t>
            </a:r>
            <a:r>
              <a:rPr lang="ru-RU" b="1" dirty="0">
                <a:solidFill>
                  <a:srgbClr val="0070C0"/>
                </a:solidFill>
                <a:latin typeface="Calibri" panose="020F0502020204030204" pitchFamily="34" charset="0"/>
              </a:rPr>
              <a:t>18,13% = 181,3 </a:t>
            </a:r>
            <a:r>
              <a:rPr lang="ru-RU" b="1" dirty="0" err="1">
                <a:solidFill>
                  <a:srgbClr val="0070C0"/>
                </a:solidFill>
                <a:latin typeface="Calibri" panose="020F0502020204030204" pitchFamily="34" charset="0"/>
              </a:rPr>
              <a:t>тыс.р</a:t>
            </a:r>
            <a:r>
              <a:rPr lang="ru-RU" b="1" dirty="0">
                <a:solidFill>
                  <a:srgbClr val="0070C0"/>
                </a:solidFill>
                <a:latin typeface="Calibri" panose="020F0502020204030204" pitchFamily="34" charset="0"/>
              </a:rPr>
              <a:t>.</a:t>
            </a:r>
            <a:endParaRPr lang="ru-RU" dirty="0">
              <a:solidFill>
                <a:srgbClr val="0070C0"/>
              </a:solidFill>
              <a:latin typeface="Calibri" panose="020F0502020204030204" pitchFamily="34" charset="0"/>
            </a:endParaRPr>
          </a:p>
          <a:p>
            <a:pPr marL="0" indent="0">
              <a:spcBef>
                <a:spcPts val="0"/>
              </a:spcBef>
              <a:buNone/>
            </a:pPr>
            <a:r>
              <a:rPr lang="en-US"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 Накопленный износ объекта аналога составит:</a:t>
            </a:r>
          </a:p>
          <a:p>
            <a:pPr marL="0" indent="0" algn="ctr">
              <a:spcBef>
                <a:spcPts val="0"/>
              </a:spcBef>
              <a:buNone/>
            </a:pPr>
            <a:r>
              <a:rPr lang="ru-RU" b="1" dirty="0" err="1">
                <a:solidFill>
                  <a:srgbClr val="0070C0"/>
                </a:solidFill>
                <a:latin typeface="Calibri" panose="020F0502020204030204" pitchFamily="34" charset="0"/>
              </a:rPr>
              <a:t>И</a:t>
            </a:r>
            <a:r>
              <a:rPr lang="ru-RU" b="1" baseline="-25000" dirty="0" err="1">
                <a:solidFill>
                  <a:srgbClr val="0070C0"/>
                </a:solidFill>
                <a:latin typeface="Calibri" panose="020F0502020204030204" pitchFamily="34" charset="0"/>
              </a:rPr>
              <a:t>оа</a:t>
            </a:r>
            <a:r>
              <a:rPr lang="ru-RU" b="1" dirty="0">
                <a:solidFill>
                  <a:srgbClr val="0070C0"/>
                </a:solidFill>
                <a:latin typeface="Calibri" panose="020F0502020204030204" pitchFamily="34" charset="0"/>
              </a:rPr>
              <a:t> = 1 000 </a:t>
            </a:r>
            <a:r>
              <a:rPr lang="ru-RU" b="1" dirty="0">
                <a:solidFill>
                  <a:srgbClr val="0070C0"/>
                </a:solidFill>
              </a:rPr>
              <a:t>×</a:t>
            </a:r>
            <a:r>
              <a:rPr lang="ru-RU" b="1" dirty="0">
                <a:solidFill>
                  <a:srgbClr val="0070C0"/>
                </a:solidFill>
                <a:latin typeface="Calibri" panose="020F0502020204030204" pitchFamily="34" charset="0"/>
              </a:rPr>
              <a:t> 26,66% = 266,6 </a:t>
            </a:r>
            <a:r>
              <a:rPr lang="ru-RU" b="1" dirty="0" err="1">
                <a:solidFill>
                  <a:srgbClr val="0070C0"/>
                </a:solidFill>
                <a:latin typeface="Calibri" panose="020F0502020204030204" pitchFamily="34" charset="0"/>
              </a:rPr>
              <a:t>тыс.р</a:t>
            </a:r>
            <a:r>
              <a:rPr lang="ru-RU" b="1" dirty="0">
                <a:solidFill>
                  <a:srgbClr val="0070C0"/>
                </a:solidFill>
                <a:latin typeface="Calibri" panose="020F0502020204030204" pitchFamily="34" charset="0"/>
              </a:rPr>
              <a:t>.</a:t>
            </a:r>
            <a:endParaRPr lang="ru-RU" dirty="0">
              <a:solidFill>
                <a:srgbClr val="0070C0"/>
              </a:solidFill>
              <a:latin typeface="Calibri" panose="020F0502020204030204" pitchFamily="34" charset="0"/>
            </a:endParaRPr>
          </a:p>
          <a:p>
            <a:pPr marL="0" indent="0">
              <a:spcBef>
                <a:spcPts val="0"/>
              </a:spcBef>
              <a:buNone/>
            </a:pPr>
            <a:r>
              <a:rPr lang="ru-RU" dirty="0">
                <a:solidFill>
                  <a:srgbClr val="0070C0"/>
                </a:solidFill>
                <a:latin typeface="Calibri" panose="020F0502020204030204" pitchFamily="34" charset="0"/>
              </a:rPr>
              <a:t>   Величина поправки на износ составит:</a:t>
            </a:r>
          </a:p>
          <a:p>
            <a:pPr marL="0" indent="0" algn="ctr">
              <a:spcBef>
                <a:spcPts val="0"/>
              </a:spcBef>
              <a:buNone/>
            </a:pPr>
            <a:r>
              <a:rPr lang="ru-RU" b="1" dirty="0">
                <a:solidFill>
                  <a:srgbClr val="0070C0"/>
                </a:solidFill>
                <a:latin typeface="Calibri" panose="020F0502020204030204" pitchFamily="34" charset="0"/>
              </a:rPr>
              <a:t>К = </a:t>
            </a:r>
            <a:r>
              <a:rPr lang="ru-RU" b="1" dirty="0" err="1">
                <a:solidFill>
                  <a:srgbClr val="0070C0"/>
                </a:solidFill>
                <a:latin typeface="Calibri" panose="020F0502020204030204" pitchFamily="34" charset="0"/>
              </a:rPr>
              <a:t>И</a:t>
            </a:r>
            <a:r>
              <a:rPr lang="ru-RU" b="1" baseline="-25000" dirty="0" err="1">
                <a:solidFill>
                  <a:srgbClr val="0070C0"/>
                </a:solidFill>
                <a:latin typeface="Calibri" panose="020F0502020204030204" pitchFamily="34" charset="0"/>
              </a:rPr>
              <a:t>оа</a:t>
            </a:r>
            <a:r>
              <a:rPr lang="en-US" b="1" baseline="-25000" dirty="0">
                <a:solidFill>
                  <a:srgbClr val="0070C0"/>
                </a:solidFill>
                <a:latin typeface="Calibri" panose="020F0502020204030204" pitchFamily="34" charset="0"/>
              </a:rPr>
              <a:t> </a:t>
            </a:r>
            <a:r>
              <a:rPr lang="ru-RU" b="1" dirty="0">
                <a:solidFill>
                  <a:srgbClr val="0070C0"/>
                </a:solidFill>
                <a:latin typeface="Calibri" panose="020F0502020204030204" pitchFamily="34" charset="0"/>
              </a:rPr>
              <a:t>-</a:t>
            </a:r>
            <a:r>
              <a:rPr lang="en-US" b="1" dirty="0">
                <a:solidFill>
                  <a:srgbClr val="0070C0"/>
                </a:solidFill>
                <a:latin typeface="Calibri" panose="020F0502020204030204" pitchFamily="34" charset="0"/>
              </a:rPr>
              <a:t> </a:t>
            </a:r>
            <a:r>
              <a:rPr lang="ru-RU" b="1" dirty="0" err="1">
                <a:solidFill>
                  <a:srgbClr val="0070C0"/>
                </a:solidFill>
                <a:latin typeface="Calibri" panose="020F0502020204030204" pitchFamily="34" charset="0"/>
              </a:rPr>
              <a:t>И</a:t>
            </a:r>
            <a:r>
              <a:rPr lang="ru-RU" b="1" baseline="-25000" dirty="0" err="1">
                <a:solidFill>
                  <a:srgbClr val="0070C0"/>
                </a:solidFill>
                <a:latin typeface="Calibri" panose="020F0502020204030204" pitchFamily="34" charset="0"/>
              </a:rPr>
              <a:t>оо</a:t>
            </a:r>
            <a:r>
              <a:rPr lang="ru-RU" b="1" dirty="0">
                <a:solidFill>
                  <a:srgbClr val="0070C0"/>
                </a:solidFill>
                <a:latin typeface="Calibri" panose="020F0502020204030204" pitchFamily="34" charset="0"/>
              </a:rPr>
              <a:t> = 266,6 – 181,3 = 85,3 </a:t>
            </a:r>
            <a:r>
              <a:rPr lang="ru-RU" b="1" dirty="0" err="1">
                <a:solidFill>
                  <a:srgbClr val="0070C0"/>
                </a:solidFill>
                <a:latin typeface="Calibri" panose="020F0502020204030204" pitchFamily="34" charset="0"/>
              </a:rPr>
              <a:t>тыс.р</a:t>
            </a:r>
            <a:r>
              <a:rPr lang="ru-RU" b="1" dirty="0">
                <a:solidFill>
                  <a:srgbClr val="0070C0"/>
                </a:solidFill>
                <a:latin typeface="Calibri" panose="020F0502020204030204" pitchFamily="34" charset="0"/>
              </a:rPr>
              <a:t>.</a:t>
            </a:r>
          </a:p>
          <a:p>
            <a:pPr marL="0" indent="0">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0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№36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Стоимость приобретения у завода-изготовителя производственной линии А, показатель производительности которой равен 50 000 единиц в год, составляет 4 100 000 евро без НДС; стоимость приобретения производственной линии Б с производительностью 40 000 единиц в год - 3 400 000 евро без НДС. Определите затраты на замещение </a:t>
            </a:r>
            <a:br>
              <a:rPr lang="ru-RU" b="1" dirty="0">
                <a:solidFill>
                  <a:srgbClr val="0070C0"/>
                </a:solidFill>
                <a:latin typeface="Calibri" panose="020F0502020204030204" pitchFamily="34" charset="0"/>
              </a:rPr>
            </a:br>
            <a:r>
              <a:rPr lang="ru-RU" b="1" dirty="0">
                <a:solidFill>
                  <a:srgbClr val="0070C0"/>
                </a:solidFill>
                <a:latin typeface="Calibri" panose="020F0502020204030204" pitchFamily="34" charset="0"/>
              </a:rPr>
              <a:t>(без НДС) смонтированной линии С производительностью 60 000 единиц в год с использованием коэффициента торможения, а также при условии, что прямые расходы для данных активов составляют 32% от стоимости приобретения.</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6 161 057 евро</a:t>
            </a:r>
          </a:p>
          <a:p>
            <a:pPr marL="0" indent="0" algn="just">
              <a:spcBef>
                <a:spcPts val="0"/>
              </a:spcBef>
              <a:buNone/>
            </a:pPr>
            <a:r>
              <a:rPr lang="ru-RU" b="1" dirty="0">
                <a:solidFill>
                  <a:srgbClr val="0070C0"/>
                </a:solidFill>
                <a:latin typeface="Calibri" panose="020F0502020204030204" pitchFamily="34" charset="0"/>
              </a:rPr>
              <a:t>2) 6 306 505 евро</a:t>
            </a:r>
          </a:p>
          <a:p>
            <a:pPr marL="0" indent="0" algn="just">
              <a:spcBef>
                <a:spcPts val="0"/>
              </a:spcBef>
              <a:buNone/>
            </a:pPr>
            <a:r>
              <a:rPr lang="ru-RU" b="1" dirty="0">
                <a:solidFill>
                  <a:srgbClr val="0070C0"/>
                </a:solidFill>
                <a:latin typeface="Calibri" panose="020F0502020204030204" pitchFamily="34" charset="0"/>
              </a:rPr>
              <a:t>3) 6 452 743 евро</a:t>
            </a:r>
          </a:p>
          <a:p>
            <a:pPr marL="0" indent="0" algn="just">
              <a:spcBef>
                <a:spcPts val="0"/>
              </a:spcBef>
              <a:buNone/>
            </a:pPr>
            <a:r>
              <a:rPr lang="ru-RU" b="1" dirty="0">
                <a:solidFill>
                  <a:srgbClr val="0070C0"/>
                </a:solidFill>
                <a:latin typeface="Calibri" panose="020F0502020204030204" pitchFamily="34" charset="0"/>
              </a:rPr>
              <a:t>4) 6 725 685 евро</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6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№36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Определяем коэффициент торможения:</a:t>
            </a:r>
          </a:p>
          <a:p>
            <a:pPr marL="0" indent="0" algn="ctr">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en-US" b="1" dirty="0">
                <a:solidFill>
                  <a:srgbClr val="0070C0"/>
                </a:solidFill>
                <a:latin typeface="Calibri" panose="020F0502020204030204" pitchFamily="34" charset="0"/>
              </a:rPr>
              <a:t>b = ln (4 100 000 / 3 400 000) / ln (50 000 / 40 000) = 0,838974</a:t>
            </a:r>
            <a:endParaRPr lang="ru-RU" b="1" dirty="0">
              <a:solidFill>
                <a:srgbClr val="0070C0"/>
              </a:solidFill>
              <a:latin typeface="Calibri" panose="020F0502020204030204" pitchFamily="34" charset="0"/>
            </a:endParaRPr>
          </a:p>
          <a:p>
            <a:pPr marL="0" indent="0" algn="just">
              <a:spcBef>
                <a:spcPts val="0"/>
              </a:spcBef>
              <a:buNone/>
            </a:pPr>
            <a:endParaRPr lang="en-US" dirty="0">
              <a:solidFill>
                <a:srgbClr val="0070C0"/>
              </a:solidFill>
              <a:latin typeface="Calibri" panose="020F0502020204030204" pitchFamily="34" charset="0"/>
            </a:endParaRPr>
          </a:p>
          <a:p>
            <a:pPr marL="0" indent="0" algn="just">
              <a:spcBef>
                <a:spcPts val="0"/>
              </a:spcBef>
              <a:buNone/>
            </a:pPr>
            <a:r>
              <a:rPr lang="en-US"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Определяем стоимость приобретения объекта оценки:</a:t>
            </a:r>
            <a:endParaRPr lang="en-US" dirty="0">
              <a:solidFill>
                <a:srgbClr val="0070C0"/>
              </a:solidFill>
              <a:latin typeface="Calibri" panose="020F0502020204030204" pitchFamily="34" charset="0"/>
            </a:endParaRPr>
          </a:p>
          <a:p>
            <a:pPr marL="0" indent="0" algn="just">
              <a:spcBef>
                <a:spcPts val="0"/>
              </a:spcBef>
              <a:buNone/>
            </a:pPr>
            <a:endParaRPr lang="en-US"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 = (60 000 / 40 000) </a:t>
            </a:r>
            <a:r>
              <a:rPr lang="en-US" b="1" dirty="0">
                <a:solidFill>
                  <a:srgbClr val="0070C0"/>
                </a:solidFill>
                <a:latin typeface="Calibri" panose="020F0502020204030204" pitchFamily="34" charset="0"/>
              </a:rPr>
              <a:t>^ 0,838974 </a:t>
            </a:r>
            <a:r>
              <a:rPr lang="ru-RU" b="1" dirty="0">
                <a:solidFill>
                  <a:srgbClr val="0070C0"/>
                </a:solidFill>
              </a:rPr>
              <a:t>×</a:t>
            </a:r>
            <a:r>
              <a:rPr lang="ru-RU" b="1" dirty="0">
                <a:solidFill>
                  <a:srgbClr val="0070C0"/>
                </a:solidFill>
                <a:latin typeface="Calibri" panose="020F0502020204030204" pitchFamily="34" charset="0"/>
              </a:rPr>
              <a:t> 3 400 000 = </a:t>
            </a:r>
            <a:r>
              <a:rPr lang="en-US" b="1" dirty="0">
                <a:solidFill>
                  <a:srgbClr val="0070C0"/>
                </a:solidFill>
                <a:latin typeface="Calibri" panose="020F0502020204030204" pitchFamily="34" charset="0"/>
              </a:rPr>
              <a:t>4 777 656 </a:t>
            </a:r>
            <a:r>
              <a:rPr lang="ru-RU" b="1" dirty="0">
                <a:solidFill>
                  <a:srgbClr val="0070C0"/>
                </a:solidFill>
                <a:latin typeface="Calibri" panose="020F0502020204030204" pitchFamily="34" charset="0"/>
              </a:rPr>
              <a:t>евро</a:t>
            </a:r>
          </a:p>
          <a:p>
            <a:pPr marL="0" indent="0" algn="ctr">
              <a:spcBef>
                <a:spcPts val="0"/>
              </a:spcBef>
              <a:buNone/>
            </a:pPr>
            <a:r>
              <a:rPr lang="ru-RU" b="1" dirty="0">
                <a:solidFill>
                  <a:srgbClr val="0070C0"/>
                </a:solidFill>
                <a:latin typeface="Calibri" panose="020F0502020204030204" pitchFamily="34" charset="0"/>
              </a:rPr>
              <a:t>С = (60 000 / 50 000) </a:t>
            </a:r>
            <a:r>
              <a:rPr lang="en-US" b="1" dirty="0">
                <a:solidFill>
                  <a:srgbClr val="0070C0"/>
                </a:solidFill>
                <a:latin typeface="Calibri" panose="020F0502020204030204" pitchFamily="34" charset="0"/>
              </a:rPr>
              <a:t>^ 0,838974 </a:t>
            </a:r>
            <a:r>
              <a:rPr lang="ru-RU" b="1" dirty="0">
                <a:solidFill>
                  <a:srgbClr val="0070C0"/>
                </a:solidFill>
              </a:rPr>
              <a:t>×</a:t>
            </a:r>
            <a:r>
              <a:rPr lang="ru-RU" b="1" dirty="0">
                <a:solidFill>
                  <a:srgbClr val="0070C0"/>
                </a:solidFill>
                <a:latin typeface="Calibri" panose="020F0502020204030204" pitchFamily="34" charset="0"/>
              </a:rPr>
              <a:t> 4 100 000 = </a:t>
            </a:r>
            <a:r>
              <a:rPr lang="en-US" b="1" dirty="0">
                <a:solidFill>
                  <a:srgbClr val="0070C0"/>
                </a:solidFill>
                <a:latin typeface="Calibri" panose="020F0502020204030204" pitchFamily="34" charset="0"/>
              </a:rPr>
              <a:t>4 777 656 </a:t>
            </a:r>
            <a:r>
              <a:rPr lang="ru-RU" b="1" dirty="0">
                <a:solidFill>
                  <a:srgbClr val="0070C0"/>
                </a:solidFill>
                <a:latin typeface="Calibri" panose="020F0502020204030204" pitchFamily="34" charset="0"/>
              </a:rPr>
              <a:t>евро</a:t>
            </a:r>
            <a:endParaRPr lang="en-US" b="1" dirty="0">
              <a:solidFill>
                <a:srgbClr val="0070C0"/>
              </a:solidFill>
              <a:latin typeface="Calibri" panose="020F0502020204030204" pitchFamily="34" charset="0"/>
            </a:endParaRPr>
          </a:p>
          <a:p>
            <a:pPr marL="0" indent="0" algn="just">
              <a:spcBef>
                <a:spcPts val="0"/>
              </a:spcBef>
              <a:buNone/>
            </a:pPr>
            <a:endParaRPr lang="en-US"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   Определяем затраты на замещение с учётом прямых расходов:</a:t>
            </a:r>
            <a:endParaRPr lang="en-US" dirty="0">
              <a:solidFill>
                <a:srgbClr val="0070C0"/>
              </a:solidFill>
              <a:latin typeface="Calibri" panose="020F0502020204030204" pitchFamily="34" charset="0"/>
            </a:endParaRPr>
          </a:p>
          <a:p>
            <a:pPr marL="0" indent="0" algn="just">
              <a:spcBef>
                <a:spcPts val="0"/>
              </a:spcBef>
              <a:buNone/>
            </a:pPr>
            <a:endParaRPr lang="en-US"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Затраты = С </a:t>
            </a:r>
            <a:r>
              <a:rPr lang="ru-RU" b="1" dirty="0">
                <a:solidFill>
                  <a:srgbClr val="0070C0"/>
                </a:solidFill>
              </a:rPr>
              <a:t>×</a:t>
            </a:r>
            <a:r>
              <a:rPr lang="ru-RU" b="1" dirty="0">
                <a:solidFill>
                  <a:srgbClr val="0070C0"/>
                </a:solidFill>
                <a:latin typeface="Calibri" panose="020F0502020204030204" pitchFamily="34" charset="0"/>
              </a:rPr>
              <a:t> (1 + 32%) = 4 77</a:t>
            </a:r>
            <a:r>
              <a:rPr lang="en-US" b="1" dirty="0">
                <a:solidFill>
                  <a:srgbClr val="0070C0"/>
                </a:solidFill>
                <a:latin typeface="Calibri" panose="020F0502020204030204" pitchFamily="34" charset="0"/>
              </a:rPr>
              <a:t>7</a:t>
            </a:r>
            <a:r>
              <a:rPr lang="ru-RU" b="1" dirty="0">
                <a:solidFill>
                  <a:srgbClr val="0070C0"/>
                </a:solidFill>
                <a:latin typeface="Calibri" panose="020F0502020204030204" pitchFamily="34" charset="0"/>
              </a:rPr>
              <a:t> 6</a:t>
            </a:r>
            <a:r>
              <a:rPr lang="en-US" b="1" dirty="0">
                <a:solidFill>
                  <a:srgbClr val="0070C0"/>
                </a:solidFill>
                <a:latin typeface="Calibri" panose="020F0502020204030204" pitchFamily="34" charset="0"/>
              </a:rPr>
              <a:t>56</a:t>
            </a:r>
            <a:r>
              <a:rPr lang="ru-RU" b="1" dirty="0">
                <a:solidFill>
                  <a:srgbClr val="0070C0"/>
                </a:solidFill>
                <a:latin typeface="Calibri" panose="020F0502020204030204" pitchFamily="34" charset="0"/>
              </a:rPr>
              <a:t> </a:t>
            </a:r>
            <a:r>
              <a:rPr lang="ru-RU" b="1" dirty="0">
                <a:solidFill>
                  <a:srgbClr val="0070C0"/>
                </a:solidFill>
              </a:rPr>
              <a:t>×</a:t>
            </a:r>
            <a:r>
              <a:rPr lang="ru-RU" b="1" dirty="0">
                <a:solidFill>
                  <a:srgbClr val="0070C0"/>
                </a:solidFill>
                <a:latin typeface="Calibri" panose="020F0502020204030204" pitchFamily="34" charset="0"/>
              </a:rPr>
              <a:t> 1,32 = 6 30</a:t>
            </a:r>
            <a:r>
              <a:rPr lang="en-US" b="1" dirty="0">
                <a:solidFill>
                  <a:srgbClr val="0070C0"/>
                </a:solidFill>
                <a:latin typeface="Calibri" panose="020F0502020204030204" pitchFamily="34" charset="0"/>
              </a:rPr>
              <a:t>6</a:t>
            </a:r>
            <a:r>
              <a:rPr lang="ru-RU" b="1" dirty="0">
                <a:solidFill>
                  <a:srgbClr val="0070C0"/>
                </a:solidFill>
                <a:latin typeface="Calibri" panose="020F0502020204030204" pitchFamily="34" charset="0"/>
              </a:rPr>
              <a:t> </a:t>
            </a:r>
            <a:r>
              <a:rPr lang="en-US" b="1" dirty="0">
                <a:solidFill>
                  <a:srgbClr val="0070C0"/>
                </a:solidFill>
                <a:latin typeface="Calibri" panose="020F0502020204030204" pitchFamily="34" charset="0"/>
              </a:rPr>
              <a:t>506</a:t>
            </a:r>
            <a:r>
              <a:rPr lang="ru-RU" b="1" dirty="0">
                <a:solidFill>
                  <a:srgbClr val="0070C0"/>
                </a:solidFill>
                <a:latin typeface="Calibri" panose="020F0502020204030204" pitchFamily="34" charset="0"/>
              </a:rPr>
              <a:t> евро</a:t>
            </a:r>
            <a:endParaRPr lang="en-US" b="1"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7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№37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Предприятие заказало сборочную линию в США за 20 млн. долл. без учета НДС и других косвенных налогов (на условиях EXW (склад продавца при заводе)). Масса линии 80 тонн. Доставка оплачивается отдельно и состоит из фиксированной суммы 0,5 млн. долл. и надбавки 0,1 млн. долл. США за каждую дополнительную тонну оборудования массой более 50 тонн. Таможенная пошлина составляет 5% от стоимости линии (без учета доставки). Монтаж и пуско-наладка осуществлялись российскими подрядчиками, расходы составили 100 млн. руб. Определить затраты на воспроизводство линии в установленном состоянии в рублях без учета НДС, если курс доллара составляет 60 руб. за доллар.</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1 540 млн руб.;   2) 1 570 млн руб.;   3) 1 580,5 млн руб.</a:t>
            </a:r>
          </a:p>
          <a:p>
            <a:pPr marL="0" indent="0" algn="just">
              <a:spcBef>
                <a:spcPts val="0"/>
              </a:spcBef>
              <a:buNone/>
            </a:pPr>
            <a:r>
              <a:rPr lang="ru-RU" b="1" dirty="0">
                <a:solidFill>
                  <a:srgbClr val="0070C0"/>
                </a:solidFill>
                <a:latin typeface="Calibri" panose="020F0502020204030204" pitchFamily="34" charset="0"/>
              </a:rPr>
              <a:t>4) 1 840 млн руб.;   5) 1 870 млн руб.</a:t>
            </a: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97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№37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Стоимость линии с учётом таможенный платежей:</a:t>
            </a:r>
          </a:p>
          <a:p>
            <a:pPr marL="0" indent="0" algn="ctr">
              <a:spcBef>
                <a:spcPts val="0"/>
              </a:spcBef>
              <a:buNone/>
            </a:pPr>
            <a:r>
              <a:rPr lang="ru-RU" dirty="0">
                <a:solidFill>
                  <a:srgbClr val="0070C0"/>
                </a:solidFill>
                <a:latin typeface="Calibri" panose="020F0502020204030204" pitchFamily="34" charset="0"/>
              </a:rPr>
              <a:t> </a:t>
            </a:r>
            <a:r>
              <a:rPr lang="ru-RU" b="1" dirty="0">
                <a:solidFill>
                  <a:srgbClr val="0070C0"/>
                </a:solidFill>
                <a:latin typeface="Calibri" panose="020F0502020204030204" pitchFamily="34" charset="0"/>
              </a:rPr>
              <a:t>20 000 000 </a:t>
            </a:r>
            <a:r>
              <a:rPr lang="ru-RU" b="1" dirty="0">
                <a:solidFill>
                  <a:srgbClr val="0070C0"/>
                </a:solidFill>
              </a:rPr>
              <a:t>×</a:t>
            </a:r>
            <a:r>
              <a:rPr lang="ru-RU" b="1" dirty="0">
                <a:solidFill>
                  <a:srgbClr val="0070C0"/>
                </a:solidFill>
                <a:latin typeface="Calibri" panose="020F0502020204030204" pitchFamily="34" charset="0"/>
              </a:rPr>
              <a:t> (1 + 5%) = 21 000 000 долл.</a:t>
            </a:r>
          </a:p>
          <a:p>
            <a:pPr marL="0" indent="0" algn="just">
              <a:spcBef>
                <a:spcPts val="0"/>
              </a:spcBef>
              <a:buNone/>
            </a:pPr>
            <a:r>
              <a:rPr lang="ru-RU" dirty="0">
                <a:solidFill>
                  <a:srgbClr val="0070C0"/>
                </a:solidFill>
                <a:latin typeface="Calibri" panose="020F0502020204030204" pitchFamily="34" charset="0"/>
              </a:rPr>
              <a:t>   </a:t>
            </a:r>
            <a:endParaRPr lang="en-US" dirty="0">
              <a:solidFill>
                <a:srgbClr val="0070C0"/>
              </a:solidFill>
              <a:latin typeface="Calibri" panose="020F0502020204030204" pitchFamily="34" charset="0"/>
            </a:endParaRPr>
          </a:p>
          <a:p>
            <a:pPr marL="0" indent="0" algn="just">
              <a:spcBef>
                <a:spcPts val="0"/>
              </a:spcBef>
              <a:buNone/>
            </a:pPr>
            <a:r>
              <a:rPr lang="en-US"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Стоимость доставки:</a:t>
            </a:r>
          </a:p>
          <a:p>
            <a:pPr marL="0" indent="0" algn="ctr">
              <a:spcBef>
                <a:spcPts val="0"/>
              </a:spcBef>
              <a:buNone/>
            </a:pPr>
            <a:r>
              <a:rPr lang="ru-RU" b="1" dirty="0">
                <a:solidFill>
                  <a:srgbClr val="0070C0"/>
                </a:solidFill>
                <a:latin typeface="Calibri" panose="020F0502020204030204" pitchFamily="34" charset="0"/>
              </a:rPr>
              <a:t>500 000 + 100 000 </a:t>
            </a:r>
            <a:r>
              <a:rPr lang="ru-RU" b="1" dirty="0">
                <a:solidFill>
                  <a:srgbClr val="0070C0"/>
                </a:solidFill>
              </a:rPr>
              <a:t>×</a:t>
            </a:r>
            <a:r>
              <a:rPr lang="ru-RU" b="1" dirty="0">
                <a:solidFill>
                  <a:srgbClr val="0070C0"/>
                </a:solidFill>
                <a:latin typeface="Calibri" panose="020F0502020204030204" pitchFamily="34" charset="0"/>
              </a:rPr>
              <a:t> (80 тонн – 50 тонн) = 3 500 000 долл.</a:t>
            </a:r>
          </a:p>
          <a:p>
            <a:pPr marL="0" indent="0" algn="just">
              <a:spcBef>
                <a:spcPts val="0"/>
              </a:spcBef>
              <a:buNone/>
            </a:pPr>
            <a:endParaRPr lang="en-US"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   Стоимость линии с учётом таможни и доставки:</a:t>
            </a:r>
          </a:p>
          <a:p>
            <a:pPr marL="0" indent="0" algn="ctr">
              <a:spcBef>
                <a:spcPts val="0"/>
              </a:spcBef>
              <a:buNone/>
            </a:pPr>
            <a:r>
              <a:rPr lang="ru-RU" b="1" dirty="0">
                <a:solidFill>
                  <a:srgbClr val="0070C0"/>
                </a:solidFill>
                <a:latin typeface="Calibri" panose="020F0502020204030204" pitchFamily="34" charset="0"/>
              </a:rPr>
              <a:t>21 000 000 + 3 500 000 = 24 500 000 долл.</a:t>
            </a:r>
          </a:p>
          <a:p>
            <a:pPr marL="0" indent="0" algn="ctr">
              <a:spcBef>
                <a:spcPts val="0"/>
              </a:spcBef>
              <a:buNone/>
            </a:pPr>
            <a:r>
              <a:rPr lang="ru-RU" b="1" dirty="0">
                <a:solidFill>
                  <a:srgbClr val="0070C0"/>
                </a:solidFill>
                <a:latin typeface="Calibri" panose="020F0502020204030204" pitchFamily="34" charset="0"/>
              </a:rPr>
              <a:t>   24 500 000 </a:t>
            </a:r>
            <a:r>
              <a:rPr lang="ru-RU" b="1" dirty="0">
                <a:solidFill>
                  <a:srgbClr val="0070C0"/>
                </a:solidFill>
              </a:rPr>
              <a:t>×</a:t>
            </a:r>
            <a:r>
              <a:rPr lang="ru-RU" b="1" dirty="0">
                <a:solidFill>
                  <a:srgbClr val="0070C0"/>
                </a:solidFill>
                <a:latin typeface="Calibri" panose="020F0502020204030204" pitchFamily="34" charset="0"/>
              </a:rPr>
              <a:t> 60 = 1 470 000 000 руб.</a:t>
            </a:r>
            <a:endParaRPr lang="en-US" b="1" dirty="0">
              <a:solidFill>
                <a:srgbClr val="0070C0"/>
              </a:solidFill>
              <a:latin typeface="Calibri" panose="020F0502020204030204" pitchFamily="34" charset="0"/>
            </a:endParaRPr>
          </a:p>
          <a:p>
            <a:pPr marL="0" indent="0" algn="ctr">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   Стоимость линии с учётом монтажа и пуско-наладки:</a:t>
            </a:r>
          </a:p>
          <a:p>
            <a:pPr marL="0" indent="0" algn="ctr">
              <a:spcBef>
                <a:spcPts val="0"/>
              </a:spcBef>
              <a:buNone/>
            </a:pPr>
            <a:r>
              <a:rPr lang="ru-RU" b="1" dirty="0">
                <a:solidFill>
                  <a:srgbClr val="0070C0"/>
                </a:solidFill>
                <a:latin typeface="Calibri" panose="020F0502020204030204" pitchFamily="34" charset="0"/>
              </a:rPr>
              <a:t>1 470 000 000 + 100 000 000 = 1 570 000 000 руб.</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4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№38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5 токарных станков марки 1К40 и 4 сверлильных станка марки 2С12 были проданы за 167 тыс. руб., а 3 токарных станка марки 1К40 и 6 сверлильных станков марки 2С12 были проданы за 183 тыс. руб. Определите стоимость 1 сверлильного станка марки 2С12.</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10 тыс. руб.</a:t>
            </a:r>
          </a:p>
          <a:p>
            <a:pPr marL="0" indent="0" algn="just">
              <a:spcBef>
                <a:spcPts val="0"/>
              </a:spcBef>
              <a:buNone/>
            </a:pPr>
            <a:r>
              <a:rPr lang="ru-RU" b="1" dirty="0">
                <a:solidFill>
                  <a:srgbClr val="0070C0"/>
                </a:solidFill>
                <a:latin typeface="Calibri" panose="020F0502020204030204" pitchFamily="34" charset="0"/>
              </a:rPr>
              <a:t>2) 15 тыс. руб.</a:t>
            </a:r>
          </a:p>
          <a:p>
            <a:pPr marL="0" indent="0" algn="just">
              <a:spcBef>
                <a:spcPts val="0"/>
              </a:spcBef>
              <a:buNone/>
            </a:pPr>
            <a:r>
              <a:rPr lang="ru-RU" b="1" dirty="0">
                <a:solidFill>
                  <a:srgbClr val="0070C0"/>
                </a:solidFill>
                <a:latin typeface="Calibri" panose="020F0502020204030204" pitchFamily="34" charset="0"/>
              </a:rPr>
              <a:t>3) 23 тыс. руб.</a:t>
            </a:r>
          </a:p>
          <a:p>
            <a:pPr marL="0" indent="0" algn="just">
              <a:spcBef>
                <a:spcPts val="0"/>
              </a:spcBef>
              <a:buNone/>
            </a:pPr>
            <a:r>
              <a:rPr lang="ru-RU" b="1" dirty="0">
                <a:solidFill>
                  <a:srgbClr val="0070C0"/>
                </a:solidFill>
                <a:latin typeface="Calibri" panose="020F0502020204030204" pitchFamily="34" charset="0"/>
              </a:rPr>
              <a:t>4) 26 тыс. руб.</a:t>
            </a: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2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№38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Решение уравнением (Т – токарный, С – сверлильный):</a:t>
            </a:r>
          </a:p>
          <a:p>
            <a:pPr marL="0" indent="0" algn="ctr">
              <a:spcBef>
                <a:spcPts val="0"/>
              </a:spcBef>
              <a:buNone/>
            </a:pPr>
            <a:r>
              <a:rPr lang="ru-RU" b="1" dirty="0">
                <a:solidFill>
                  <a:srgbClr val="0070C0"/>
                </a:solidFill>
                <a:latin typeface="Calibri" panose="020F0502020204030204" pitchFamily="34" charset="0"/>
              </a:rPr>
              <a:t>5</a:t>
            </a:r>
            <a:r>
              <a:rPr lang="en-US" b="1" dirty="0">
                <a:solidFill>
                  <a:srgbClr val="0070C0"/>
                </a:solidFill>
                <a:latin typeface="Calibri" panose="020F0502020204030204" pitchFamily="34" charset="0"/>
              </a:rPr>
              <a:t>T + 4C = 167</a:t>
            </a:r>
          </a:p>
          <a:p>
            <a:pPr marL="0" indent="0" algn="ctr">
              <a:spcBef>
                <a:spcPts val="0"/>
              </a:spcBef>
              <a:buNone/>
            </a:pPr>
            <a:r>
              <a:rPr lang="en-US" b="1" dirty="0">
                <a:solidFill>
                  <a:srgbClr val="0070C0"/>
                </a:solidFill>
                <a:latin typeface="Calibri" panose="020F0502020204030204" pitchFamily="34" charset="0"/>
              </a:rPr>
              <a:t>3T + 6C = 183</a:t>
            </a:r>
            <a:endParaRPr lang="ru-RU" b="1" dirty="0">
              <a:solidFill>
                <a:srgbClr val="0070C0"/>
              </a:solidFill>
              <a:latin typeface="Calibri" panose="020F0502020204030204" pitchFamily="34" charset="0"/>
            </a:endParaRPr>
          </a:p>
          <a:p>
            <a:pPr marL="0" indent="0">
              <a:spcBef>
                <a:spcPts val="0"/>
              </a:spcBef>
              <a:buNone/>
            </a:pPr>
            <a:r>
              <a:rPr lang="ru-RU" dirty="0">
                <a:solidFill>
                  <a:srgbClr val="0070C0"/>
                </a:solidFill>
                <a:latin typeface="Calibri" panose="020F0502020204030204" pitchFamily="34" charset="0"/>
              </a:rPr>
              <a:t>   Из второго уравнения определяем Т через С</a:t>
            </a:r>
            <a:endParaRPr lang="en-US" dirty="0">
              <a:solidFill>
                <a:srgbClr val="0070C0"/>
              </a:solidFill>
              <a:latin typeface="Calibri" panose="020F0502020204030204" pitchFamily="34" charset="0"/>
            </a:endParaRPr>
          </a:p>
          <a:p>
            <a:pPr marL="0" indent="0" algn="ctr">
              <a:spcBef>
                <a:spcPts val="0"/>
              </a:spcBef>
              <a:buNone/>
            </a:pPr>
            <a:r>
              <a:rPr lang="en-US" b="1" dirty="0">
                <a:solidFill>
                  <a:srgbClr val="0070C0"/>
                </a:solidFill>
                <a:latin typeface="Calibri" panose="020F0502020204030204" pitchFamily="34" charset="0"/>
              </a:rPr>
              <a:t>3T = 183 – 6C</a:t>
            </a:r>
          </a:p>
          <a:p>
            <a:pPr marL="0" indent="0" algn="ctr">
              <a:spcBef>
                <a:spcPts val="0"/>
              </a:spcBef>
              <a:buNone/>
            </a:pPr>
            <a:r>
              <a:rPr lang="ru-RU" b="1" dirty="0">
                <a:solidFill>
                  <a:srgbClr val="0070C0"/>
                </a:solidFill>
                <a:latin typeface="Calibri" panose="020F0502020204030204" pitchFamily="34" charset="0"/>
              </a:rPr>
              <a:t>Т = (183 – 6С)/3</a:t>
            </a:r>
          </a:p>
          <a:p>
            <a:pPr marL="0" indent="0" algn="ctr">
              <a:spcBef>
                <a:spcPts val="0"/>
              </a:spcBef>
              <a:buNone/>
            </a:pPr>
            <a:r>
              <a:rPr lang="ru-RU" b="1" dirty="0">
                <a:solidFill>
                  <a:srgbClr val="0070C0"/>
                </a:solidFill>
                <a:latin typeface="Calibri" panose="020F0502020204030204" pitchFamily="34" charset="0"/>
              </a:rPr>
              <a:t>5</a:t>
            </a:r>
            <a:r>
              <a:rPr lang="en-US" b="1" dirty="0">
                <a:solidFill>
                  <a:srgbClr val="0070C0"/>
                </a:solidFill>
                <a:latin typeface="Calibri" panose="020F0502020204030204" pitchFamily="34" charset="0"/>
              </a:rPr>
              <a:t> </a:t>
            </a:r>
            <a:r>
              <a:rPr lang="ru-RU" b="1" dirty="0">
                <a:solidFill>
                  <a:srgbClr val="0070C0"/>
                </a:solidFill>
              </a:rPr>
              <a:t>×</a:t>
            </a:r>
            <a:r>
              <a:rPr lang="en-US" b="1" dirty="0">
                <a:solidFill>
                  <a:srgbClr val="0070C0"/>
                </a:solidFill>
              </a:rPr>
              <a:t> </a:t>
            </a:r>
            <a:r>
              <a:rPr lang="ru-RU" b="1" dirty="0">
                <a:solidFill>
                  <a:srgbClr val="0070C0"/>
                </a:solidFill>
                <a:latin typeface="Calibri" panose="020F0502020204030204" pitchFamily="34" charset="0"/>
              </a:rPr>
              <a:t>(183 – 6С)/3 + 4С = 167</a:t>
            </a:r>
          </a:p>
          <a:p>
            <a:pPr marL="0" indent="0" algn="ctr">
              <a:spcBef>
                <a:spcPts val="0"/>
              </a:spcBef>
              <a:buNone/>
            </a:pPr>
            <a:r>
              <a:rPr lang="ru-RU" b="1" dirty="0">
                <a:solidFill>
                  <a:srgbClr val="0070C0"/>
                </a:solidFill>
                <a:latin typeface="Calibri" panose="020F0502020204030204" pitchFamily="34" charset="0"/>
              </a:rPr>
              <a:t>305 – 10С + 4С = 167</a:t>
            </a:r>
          </a:p>
          <a:p>
            <a:pPr marL="0" indent="0" algn="ctr">
              <a:spcBef>
                <a:spcPts val="0"/>
              </a:spcBef>
              <a:buNone/>
            </a:pPr>
            <a:r>
              <a:rPr lang="ru-RU" b="1" dirty="0">
                <a:solidFill>
                  <a:srgbClr val="0070C0"/>
                </a:solidFill>
                <a:latin typeface="Calibri" panose="020F0502020204030204" pitchFamily="34" charset="0"/>
              </a:rPr>
              <a:t>305 – 167 = 10С – 4С</a:t>
            </a:r>
          </a:p>
          <a:p>
            <a:pPr marL="0" indent="0" algn="ctr">
              <a:spcBef>
                <a:spcPts val="0"/>
              </a:spcBef>
              <a:buNone/>
            </a:pPr>
            <a:r>
              <a:rPr lang="ru-RU" b="1" dirty="0">
                <a:solidFill>
                  <a:srgbClr val="0070C0"/>
                </a:solidFill>
                <a:latin typeface="Calibri" panose="020F0502020204030204" pitchFamily="34" charset="0"/>
              </a:rPr>
              <a:t>6С = 138</a:t>
            </a:r>
          </a:p>
          <a:p>
            <a:pPr marL="0" indent="0" algn="ctr">
              <a:spcBef>
                <a:spcPts val="0"/>
              </a:spcBef>
              <a:buNone/>
            </a:pPr>
            <a:r>
              <a:rPr lang="ru-RU" b="1" dirty="0">
                <a:solidFill>
                  <a:srgbClr val="0070C0"/>
                </a:solidFill>
                <a:latin typeface="Calibri" panose="020F0502020204030204" pitchFamily="34" charset="0"/>
              </a:rPr>
              <a:t>С = 23</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9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№39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Производительность технологической линии составляет 5 000 деталей в год, но последние 5 лет линия выпускала в среднем по 4 000 деталей в год, предпосылки для изменения объема выпуска в будущем отсутствуют. Масса линии составляет 52 тонны. Ожидается, что в ближайший год: средняя цена одной детали будет на уровне 1 000 руб., переменные расходы составят в среднем 500 руб. за единицу продукции, постоянные расходы на выпуск продукции ожидаются на уровне 1 500 000 руб. в год. Нормативный срок службы оценивается в 20 лет, хронологический возраст линии составляет 10 лет, при этом оставшийся срок службы по оценке технических экспертов определен на уровне 3 года. Ставка дисконтирования составляет 15%. По истечении срока службы линию планируется продать на утилизацию. Цена оборудования при сдаче на утилизацию составит 343 980 руб. в ценах на дату утилизации. Определите рыночную стоимость технологической линии методом дисконтирования денежных потоков исходя из следующих предпосылок: Среднегодовой темп роста цен на ближайшие 5 лет составляет 5%. Наиболее эффективное использование - продолжение эксплуатации линии в соответствии с функциональным назначением. Дисконтирование осуществляется на середину периода.</a:t>
            </a:r>
          </a:p>
          <a:p>
            <a:pPr marL="0" indent="0" algn="just">
              <a:spcBef>
                <a:spcPts val="0"/>
              </a:spcBef>
              <a:buNone/>
            </a:pPr>
            <a:r>
              <a:rPr lang="ru-RU" sz="2400" b="1" dirty="0">
                <a:solidFill>
                  <a:srgbClr val="0070C0"/>
                </a:solidFill>
                <a:latin typeface="Calibri" panose="020F0502020204030204" pitchFamily="34" charset="0"/>
              </a:rPr>
              <a:t>Варианты ответов:</a:t>
            </a:r>
          </a:p>
          <a:p>
            <a:pPr marL="0" indent="0" algn="just">
              <a:spcBef>
                <a:spcPts val="0"/>
              </a:spcBef>
              <a:buNone/>
            </a:pPr>
            <a:r>
              <a:rPr lang="ru-RU" sz="2400" b="1" dirty="0">
                <a:solidFill>
                  <a:srgbClr val="0070C0"/>
                </a:solidFill>
                <a:latin typeface="Calibri" panose="020F0502020204030204" pitchFamily="34" charset="0"/>
              </a:rPr>
              <a:t>1) 1 280 652 руб.; 2) 1 523 195 руб.; 3) 1 420 386 руб.; 4) 1 506 824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08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№39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Для примера рассчитаем поток для второго года:</a:t>
            </a:r>
          </a:p>
          <a:p>
            <a:pPr marL="0" indent="0" algn="just">
              <a:spcBef>
                <a:spcPts val="0"/>
              </a:spcBef>
              <a:buNone/>
            </a:pPr>
            <a:r>
              <a:rPr lang="ru-RU" dirty="0">
                <a:solidFill>
                  <a:srgbClr val="0070C0"/>
                </a:solidFill>
                <a:latin typeface="Calibri" panose="020F0502020204030204" pitchFamily="34" charset="0"/>
              </a:rPr>
              <a:t>1. Количество деталей: </a:t>
            </a:r>
            <a:r>
              <a:rPr lang="ru-RU" b="1" dirty="0">
                <a:solidFill>
                  <a:srgbClr val="0070C0"/>
                </a:solidFill>
                <a:latin typeface="Calibri" panose="020F0502020204030204" pitchFamily="34" charset="0"/>
              </a:rPr>
              <a:t>4000шт.</a:t>
            </a:r>
          </a:p>
          <a:p>
            <a:pPr marL="0" indent="0" algn="just">
              <a:spcBef>
                <a:spcPts val="0"/>
              </a:spcBef>
              <a:buNone/>
            </a:pPr>
            <a:r>
              <a:rPr lang="ru-RU" dirty="0">
                <a:solidFill>
                  <a:srgbClr val="0070C0"/>
                </a:solidFill>
                <a:latin typeface="Calibri" panose="020F0502020204030204" pitchFamily="34" charset="0"/>
              </a:rPr>
              <a:t>2. Цена одной детали при росте цен 5%: </a:t>
            </a:r>
            <a:r>
              <a:rPr lang="ru-RU" b="1" dirty="0">
                <a:solidFill>
                  <a:srgbClr val="0070C0"/>
                </a:solidFill>
                <a:latin typeface="Calibri" panose="020F0502020204030204" pitchFamily="34" charset="0"/>
              </a:rPr>
              <a:t>1000р. </a:t>
            </a:r>
            <a:r>
              <a:rPr lang="ru-RU" b="1" dirty="0">
                <a:solidFill>
                  <a:srgbClr val="0070C0"/>
                </a:solidFill>
              </a:rPr>
              <a:t>×</a:t>
            </a:r>
            <a:r>
              <a:rPr lang="ru-RU" b="1" dirty="0">
                <a:solidFill>
                  <a:srgbClr val="0070C0"/>
                </a:solidFill>
                <a:latin typeface="Calibri" panose="020F0502020204030204" pitchFamily="34" charset="0"/>
              </a:rPr>
              <a:t>(1 + 5%) = 1050р.</a:t>
            </a:r>
          </a:p>
          <a:p>
            <a:pPr marL="0" indent="0" algn="just">
              <a:spcBef>
                <a:spcPts val="0"/>
              </a:spcBef>
              <a:buNone/>
            </a:pPr>
            <a:r>
              <a:rPr lang="ru-RU" dirty="0">
                <a:solidFill>
                  <a:srgbClr val="0070C0"/>
                </a:solidFill>
                <a:latin typeface="Calibri" panose="020F0502020204030204" pitchFamily="34" charset="0"/>
              </a:rPr>
              <a:t>3. Выручка всего: </a:t>
            </a:r>
            <a:r>
              <a:rPr lang="ru-RU" b="1" dirty="0">
                <a:solidFill>
                  <a:srgbClr val="0070C0"/>
                </a:solidFill>
                <a:latin typeface="Calibri" panose="020F0502020204030204" pitchFamily="34" charset="0"/>
              </a:rPr>
              <a:t>4000 </a:t>
            </a:r>
            <a:r>
              <a:rPr lang="ru-RU" b="1" dirty="0">
                <a:solidFill>
                  <a:srgbClr val="0070C0"/>
                </a:solidFill>
              </a:rPr>
              <a:t>×</a:t>
            </a:r>
            <a:r>
              <a:rPr lang="ru-RU" b="1" dirty="0">
                <a:solidFill>
                  <a:srgbClr val="0070C0"/>
                </a:solidFill>
                <a:latin typeface="Calibri" panose="020F0502020204030204" pitchFamily="34" charset="0"/>
              </a:rPr>
              <a:t> 1050 = 4 200 000р.</a:t>
            </a:r>
          </a:p>
          <a:p>
            <a:pPr marL="0" indent="0" algn="just">
              <a:spcBef>
                <a:spcPts val="0"/>
              </a:spcBef>
              <a:buNone/>
            </a:pPr>
            <a:r>
              <a:rPr lang="ru-RU" dirty="0">
                <a:solidFill>
                  <a:srgbClr val="0070C0"/>
                </a:solidFill>
                <a:latin typeface="Calibri" panose="020F0502020204030204" pitchFamily="34" charset="0"/>
              </a:rPr>
              <a:t>4. Переменные затраты на деталь при росте цен 5%: </a:t>
            </a:r>
            <a:r>
              <a:rPr lang="ru-RU" b="1" dirty="0">
                <a:solidFill>
                  <a:srgbClr val="0070C0"/>
                </a:solidFill>
                <a:latin typeface="Calibri" panose="020F0502020204030204" pitchFamily="34" charset="0"/>
              </a:rPr>
              <a:t>500р. </a:t>
            </a:r>
            <a:r>
              <a:rPr lang="ru-RU" b="1" dirty="0">
                <a:solidFill>
                  <a:srgbClr val="0070C0"/>
                </a:solidFill>
              </a:rPr>
              <a:t>×</a:t>
            </a:r>
            <a:r>
              <a:rPr lang="ru-RU" b="1" dirty="0">
                <a:solidFill>
                  <a:srgbClr val="0070C0"/>
                </a:solidFill>
                <a:latin typeface="Calibri" panose="020F0502020204030204" pitchFamily="34" charset="0"/>
              </a:rPr>
              <a:t> (1+5%) = 525р.</a:t>
            </a:r>
          </a:p>
          <a:p>
            <a:pPr marL="0" indent="0" algn="just">
              <a:spcBef>
                <a:spcPts val="0"/>
              </a:spcBef>
              <a:buNone/>
            </a:pPr>
            <a:r>
              <a:rPr lang="ru-RU" dirty="0">
                <a:solidFill>
                  <a:srgbClr val="0070C0"/>
                </a:solidFill>
                <a:latin typeface="Calibri" panose="020F0502020204030204" pitchFamily="34" charset="0"/>
              </a:rPr>
              <a:t>5. Всего переменные затраты: </a:t>
            </a:r>
            <a:r>
              <a:rPr lang="ru-RU" b="1" dirty="0">
                <a:solidFill>
                  <a:srgbClr val="0070C0"/>
                </a:solidFill>
                <a:latin typeface="Calibri" panose="020F0502020204030204" pitchFamily="34" charset="0"/>
              </a:rPr>
              <a:t>4000 </a:t>
            </a:r>
            <a:r>
              <a:rPr lang="ru-RU" b="1" dirty="0">
                <a:solidFill>
                  <a:srgbClr val="0070C0"/>
                </a:solidFill>
              </a:rPr>
              <a:t>×</a:t>
            </a:r>
            <a:r>
              <a:rPr lang="ru-RU" b="1" dirty="0">
                <a:solidFill>
                  <a:srgbClr val="0070C0"/>
                </a:solidFill>
                <a:latin typeface="Calibri" panose="020F0502020204030204" pitchFamily="34" charset="0"/>
              </a:rPr>
              <a:t> 525 = 2 100 000р.</a:t>
            </a:r>
          </a:p>
          <a:p>
            <a:pPr marL="0" indent="0" algn="just">
              <a:spcBef>
                <a:spcPts val="0"/>
              </a:spcBef>
              <a:buNone/>
            </a:pPr>
            <a:r>
              <a:rPr lang="ru-RU" dirty="0">
                <a:solidFill>
                  <a:srgbClr val="0070C0"/>
                </a:solidFill>
                <a:latin typeface="Calibri" panose="020F0502020204030204" pitchFamily="34" charset="0"/>
              </a:rPr>
              <a:t>6. Постоянные затраты при росте цен 5%: </a:t>
            </a:r>
            <a:r>
              <a:rPr lang="ru-RU" b="1" dirty="0">
                <a:solidFill>
                  <a:srgbClr val="0070C0"/>
                </a:solidFill>
                <a:latin typeface="Calibri" panose="020F0502020204030204" pitchFamily="34" charset="0"/>
              </a:rPr>
              <a:t>1 500 000 </a:t>
            </a:r>
            <a:r>
              <a:rPr lang="ru-RU" b="1" dirty="0">
                <a:solidFill>
                  <a:srgbClr val="0070C0"/>
                </a:solidFill>
              </a:rPr>
              <a:t>×</a:t>
            </a:r>
            <a:r>
              <a:rPr lang="ru-RU" b="1" dirty="0">
                <a:solidFill>
                  <a:srgbClr val="0070C0"/>
                </a:solidFill>
                <a:latin typeface="Calibri" panose="020F0502020204030204" pitchFamily="34" charset="0"/>
              </a:rPr>
              <a:t> (1+5%) = 1 575 000р.</a:t>
            </a:r>
          </a:p>
          <a:p>
            <a:pPr marL="0" indent="0" algn="just">
              <a:spcBef>
                <a:spcPts val="0"/>
              </a:spcBef>
              <a:buNone/>
            </a:pPr>
            <a:r>
              <a:rPr lang="ru-RU" dirty="0">
                <a:solidFill>
                  <a:srgbClr val="0070C0"/>
                </a:solidFill>
                <a:latin typeface="Calibri" panose="020F0502020204030204" pitchFamily="34" charset="0"/>
              </a:rPr>
              <a:t>7. Затраты всего: </a:t>
            </a:r>
            <a:r>
              <a:rPr lang="ru-RU" b="1" dirty="0">
                <a:solidFill>
                  <a:srgbClr val="0070C0"/>
                </a:solidFill>
                <a:latin typeface="Calibri" panose="020F0502020204030204" pitchFamily="34" charset="0"/>
              </a:rPr>
              <a:t>2 100 000 + 1 575 000 = 3 675 000р.</a:t>
            </a:r>
          </a:p>
          <a:p>
            <a:pPr marL="0" indent="0" algn="just">
              <a:spcBef>
                <a:spcPts val="0"/>
              </a:spcBef>
              <a:buNone/>
            </a:pPr>
            <a:r>
              <a:rPr lang="ru-RU" dirty="0">
                <a:solidFill>
                  <a:srgbClr val="0070C0"/>
                </a:solidFill>
                <a:latin typeface="Calibri" panose="020F0502020204030204" pitchFamily="34" charset="0"/>
              </a:rPr>
              <a:t>8. Денежный поток: </a:t>
            </a:r>
            <a:r>
              <a:rPr lang="ru-RU" b="1" dirty="0">
                <a:solidFill>
                  <a:srgbClr val="0070C0"/>
                </a:solidFill>
                <a:latin typeface="Calibri" panose="020F0502020204030204" pitchFamily="34" charset="0"/>
              </a:rPr>
              <a:t>4 200 000 – 3 675 000 = 525 000р.</a:t>
            </a:r>
          </a:p>
          <a:p>
            <a:pPr marL="0" indent="0" algn="just">
              <a:spcBef>
                <a:spcPts val="0"/>
              </a:spcBef>
              <a:buNone/>
            </a:pPr>
            <a:r>
              <a:rPr lang="ru-RU" dirty="0">
                <a:solidFill>
                  <a:srgbClr val="0070C0"/>
                </a:solidFill>
                <a:latin typeface="Calibri" panose="020F0502020204030204" pitchFamily="34" charset="0"/>
              </a:rPr>
              <a:t>9. Фактор стоимости: </a:t>
            </a:r>
            <a:r>
              <a:rPr lang="ru-RU" b="1" dirty="0">
                <a:solidFill>
                  <a:srgbClr val="0070C0"/>
                </a:solidFill>
                <a:latin typeface="Calibri" panose="020F0502020204030204" pitchFamily="34" charset="0"/>
              </a:rPr>
              <a:t>=1/(1+0,15)</a:t>
            </a:r>
            <a:r>
              <a:rPr lang="en-US" b="1" dirty="0">
                <a:solidFill>
                  <a:srgbClr val="0070C0"/>
                </a:solidFill>
                <a:latin typeface="Calibri" panose="020F0502020204030204" pitchFamily="34" charset="0"/>
              </a:rPr>
              <a:t>^(2-0,5)  = 0,810873746</a:t>
            </a:r>
            <a:endParaRPr lang="ru-RU" b="1"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10. Текущая стоимость потока: </a:t>
            </a:r>
            <a:r>
              <a:rPr lang="ru-RU" b="1" dirty="0">
                <a:solidFill>
                  <a:srgbClr val="0070C0"/>
                </a:solidFill>
                <a:latin typeface="Calibri" panose="020F0502020204030204" pitchFamily="34" charset="0"/>
              </a:rPr>
              <a:t>525 000 </a:t>
            </a:r>
            <a:r>
              <a:rPr lang="ru-RU" b="1" dirty="0">
                <a:solidFill>
                  <a:srgbClr val="0070C0"/>
                </a:solidFill>
              </a:rPr>
              <a:t>×</a:t>
            </a:r>
            <a:r>
              <a:rPr lang="ru-RU" b="1" dirty="0">
                <a:solidFill>
                  <a:srgbClr val="0070C0"/>
                </a:solidFill>
                <a:latin typeface="Calibri" panose="020F0502020204030204" pitchFamily="34" charset="0"/>
              </a:rPr>
              <a:t> 0,810873746 = 425 708,72р.</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Примечание:</a:t>
            </a:r>
          </a:p>
          <a:p>
            <a:pPr marL="0" indent="0" algn="just">
              <a:spcBef>
                <a:spcPts val="0"/>
              </a:spcBef>
              <a:buNone/>
            </a:pPr>
            <a:r>
              <a:rPr lang="ru-RU" dirty="0">
                <a:solidFill>
                  <a:srgbClr val="0070C0"/>
                </a:solidFill>
                <a:latin typeface="Calibri" panose="020F0502020204030204" pitchFamily="34" charset="0"/>
              </a:rPr>
              <a:t>Цены третьего года увеличиваются на 5% относительно </a:t>
            </a:r>
            <a:r>
              <a:rPr lang="ru-RU" b="1" i="1" dirty="0">
                <a:solidFill>
                  <a:srgbClr val="0070C0"/>
                </a:solidFill>
                <a:latin typeface="Calibri" panose="020F0502020204030204" pitchFamily="34" charset="0"/>
              </a:rPr>
              <a:t>второго</a:t>
            </a:r>
            <a:r>
              <a:rPr lang="ru-RU" dirty="0">
                <a:solidFill>
                  <a:srgbClr val="0070C0"/>
                </a:solidFill>
                <a:latin typeface="Calibri" panose="020F0502020204030204" pitchFamily="34" charset="0"/>
              </a:rPr>
              <a:t> года.</a:t>
            </a:r>
          </a:p>
          <a:p>
            <a:pPr marL="0" indent="0" algn="just">
              <a:spcBef>
                <a:spcPts val="0"/>
              </a:spcBef>
              <a:buNone/>
            </a:pPr>
            <a:r>
              <a:rPr lang="ru-RU" dirty="0">
                <a:solidFill>
                  <a:srgbClr val="0070C0"/>
                </a:solidFill>
                <a:latin typeface="Calibri" panose="020F0502020204030204" pitchFamily="34" charset="0"/>
              </a:rPr>
              <a:t>Реверсия дисконтируется </a:t>
            </a:r>
            <a:r>
              <a:rPr lang="ru-RU" b="1" i="1" dirty="0">
                <a:solidFill>
                  <a:srgbClr val="0070C0"/>
                </a:solidFill>
                <a:latin typeface="Calibri" panose="020F0502020204030204" pitchFamily="34" charset="0"/>
              </a:rPr>
              <a:t>на конец</a:t>
            </a:r>
            <a:r>
              <a:rPr lang="ru-RU" dirty="0">
                <a:solidFill>
                  <a:srgbClr val="0070C0"/>
                </a:solidFill>
                <a:latin typeface="Calibri" panose="020F0502020204030204" pitchFamily="34" charset="0"/>
              </a:rPr>
              <a:t> третьего периода, а не на середину.</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9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№26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Решение:</a:t>
            </a:r>
          </a:p>
          <a:p>
            <a:pPr marL="0" indent="0" algn="ctr">
              <a:spcBef>
                <a:spcPts val="0"/>
              </a:spcBef>
              <a:buNone/>
            </a:pPr>
            <a:r>
              <a:rPr lang="ru-RU" b="1" dirty="0">
                <a:solidFill>
                  <a:srgbClr val="0070C0"/>
                </a:solidFill>
                <a:latin typeface="Calibri" panose="020F0502020204030204" pitchFamily="34" charset="0"/>
              </a:rPr>
              <a:t>Т</a:t>
            </a:r>
            <a:r>
              <a:rPr lang="ru-RU" b="1" baseline="-25000" dirty="0">
                <a:solidFill>
                  <a:srgbClr val="0070C0"/>
                </a:solidFill>
                <a:latin typeface="Calibri" panose="020F0502020204030204" pitchFamily="34" charset="0"/>
              </a:rPr>
              <a:t>ост</a:t>
            </a:r>
            <a:r>
              <a:rPr lang="ru-RU" b="1" dirty="0">
                <a:solidFill>
                  <a:srgbClr val="0070C0"/>
                </a:solidFill>
                <a:latin typeface="Calibri" panose="020F0502020204030204" pitchFamily="34" charset="0"/>
              </a:rPr>
              <a:t> = </a:t>
            </a:r>
            <a:r>
              <a:rPr lang="ru-RU" b="1" dirty="0" err="1">
                <a:solidFill>
                  <a:srgbClr val="0070C0"/>
                </a:solidFill>
                <a:latin typeface="Calibri" panose="020F0502020204030204" pitchFamily="34" charset="0"/>
              </a:rPr>
              <a:t>Т</a:t>
            </a:r>
            <a:r>
              <a:rPr lang="ru-RU" b="1" baseline="-25000" dirty="0" err="1">
                <a:solidFill>
                  <a:srgbClr val="0070C0"/>
                </a:solidFill>
                <a:latin typeface="Calibri" panose="020F0502020204030204" pitchFamily="34" charset="0"/>
              </a:rPr>
              <a:t>норм</a:t>
            </a:r>
            <a:r>
              <a:rPr lang="ru-RU" b="1" dirty="0">
                <a:solidFill>
                  <a:srgbClr val="0070C0"/>
                </a:solidFill>
                <a:latin typeface="Calibri" panose="020F0502020204030204" pitchFamily="34" charset="0"/>
              </a:rPr>
              <a:t> – </a:t>
            </a:r>
            <a:r>
              <a:rPr lang="ru-RU" b="1" dirty="0" err="1">
                <a:solidFill>
                  <a:srgbClr val="0070C0"/>
                </a:solidFill>
                <a:latin typeface="Calibri" panose="020F0502020204030204" pitchFamily="34" charset="0"/>
              </a:rPr>
              <a:t>Т</a:t>
            </a:r>
            <a:r>
              <a:rPr lang="ru-RU" b="1" baseline="-25000" dirty="0" err="1">
                <a:solidFill>
                  <a:srgbClr val="0070C0"/>
                </a:solidFill>
                <a:latin typeface="Calibri" panose="020F0502020204030204" pitchFamily="34" charset="0"/>
              </a:rPr>
              <a:t>эфф</a:t>
            </a:r>
            <a:endParaRPr lang="ru-RU" b="1" baseline="-25000" dirty="0">
              <a:solidFill>
                <a:srgbClr val="0070C0"/>
              </a:solidFill>
              <a:latin typeface="Calibri" panose="020F0502020204030204" pitchFamily="34" charset="0"/>
            </a:endParaRPr>
          </a:p>
          <a:p>
            <a:pPr marL="0" indent="0" algn="ctr">
              <a:spcBef>
                <a:spcPts val="0"/>
              </a:spcBef>
              <a:buNone/>
            </a:pPr>
            <a:endParaRPr lang="ru-RU" b="1"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Т</a:t>
            </a:r>
            <a:r>
              <a:rPr lang="ru-RU" b="1" baseline="-25000" dirty="0">
                <a:solidFill>
                  <a:srgbClr val="0070C0"/>
                </a:solidFill>
                <a:latin typeface="Calibri" panose="020F0502020204030204" pitchFamily="34" charset="0"/>
              </a:rPr>
              <a:t>ост</a:t>
            </a:r>
            <a:r>
              <a:rPr lang="ru-RU" b="1" dirty="0">
                <a:solidFill>
                  <a:srgbClr val="0070C0"/>
                </a:solidFill>
                <a:latin typeface="Calibri" panose="020F0502020204030204" pitchFamily="34" charset="0"/>
              </a:rPr>
              <a:t> = 25 – 12 = 13 лет.</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72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№39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xmlns="" id="{67F1F9A9-2C23-4968-AE44-98E1A32F226F}"/>
              </a:ext>
            </a:extLst>
          </p:cNvPr>
          <p:cNvGraphicFramePr>
            <a:graphicFrameLocks noGrp="1"/>
          </p:cNvGraphicFramePr>
          <p:nvPr>
            <p:extLst>
              <p:ext uri="{D42A27DB-BD31-4B8C-83A1-F6EECF244321}">
                <p14:modId xmlns:p14="http://schemas.microsoft.com/office/powerpoint/2010/main" val="883360275"/>
              </p:ext>
            </p:extLst>
          </p:nvPr>
        </p:nvGraphicFramePr>
        <p:xfrm>
          <a:off x="176463" y="1291473"/>
          <a:ext cx="11839074" cy="4874467"/>
        </p:xfrm>
        <a:graphic>
          <a:graphicData uri="http://schemas.openxmlformats.org/drawingml/2006/table">
            <a:tbl>
              <a:tblPr>
                <a:tableStyleId>{5C22544A-7EE6-4342-B048-85BDC9FD1C3A}</a:tableStyleId>
              </a:tblPr>
              <a:tblGrid>
                <a:gridCol w="4397062">
                  <a:extLst>
                    <a:ext uri="{9D8B030D-6E8A-4147-A177-3AD203B41FA5}">
                      <a16:colId xmlns:a16="http://schemas.microsoft.com/office/drawing/2014/main" xmlns="" val="4036339530"/>
                    </a:ext>
                  </a:extLst>
                </a:gridCol>
                <a:gridCol w="1860503">
                  <a:extLst>
                    <a:ext uri="{9D8B030D-6E8A-4147-A177-3AD203B41FA5}">
                      <a16:colId xmlns:a16="http://schemas.microsoft.com/office/drawing/2014/main" xmlns="" val="3692707822"/>
                    </a:ext>
                  </a:extLst>
                </a:gridCol>
                <a:gridCol w="1860503">
                  <a:extLst>
                    <a:ext uri="{9D8B030D-6E8A-4147-A177-3AD203B41FA5}">
                      <a16:colId xmlns:a16="http://schemas.microsoft.com/office/drawing/2014/main" xmlns="" val="2411287674"/>
                    </a:ext>
                  </a:extLst>
                </a:gridCol>
                <a:gridCol w="1860503">
                  <a:extLst>
                    <a:ext uri="{9D8B030D-6E8A-4147-A177-3AD203B41FA5}">
                      <a16:colId xmlns:a16="http://schemas.microsoft.com/office/drawing/2014/main" xmlns="" val="3496306934"/>
                    </a:ext>
                  </a:extLst>
                </a:gridCol>
                <a:gridCol w="1860503">
                  <a:extLst>
                    <a:ext uri="{9D8B030D-6E8A-4147-A177-3AD203B41FA5}">
                      <a16:colId xmlns:a16="http://schemas.microsoft.com/office/drawing/2014/main" xmlns="" val="1470945832"/>
                    </a:ext>
                  </a:extLst>
                </a:gridCol>
              </a:tblGrid>
              <a:tr h="374959">
                <a:tc>
                  <a:txBody>
                    <a:bodyPr/>
                    <a:lstStyle/>
                    <a:p>
                      <a:pPr algn="l" fontAlgn="b"/>
                      <a:r>
                        <a:rPr lang="ru-RU" sz="2200" b="1" u="none" strike="noStrike" dirty="0">
                          <a:solidFill>
                            <a:srgbClr val="0070C0"/>
                          </a:solidFill>
                          <a:effectLst/>
                          <a:latin typeface="+mn-lt"/>
                        </a:rPr>
                        <a:t>Период</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1</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a:solidFill>
                            <a:srgbClr val="0070C0"/>
                          </a:solidFill>
                          <a:effectLst/>
                          <a:latin typeface="+mn-lt"/>
                        </a:rPr>
                        <a:t>2</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a:solidFill>
                            <a:srgbClr val="0070C0"/>
                          </a:solidFill>
                          <a:effectLst/>
                          <a:latin typeface="+mn-lt"/>
                        </a:rPr>
                        <a:t>3</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a:solidFill>
                            <a:srgbClr val="0070C0"/>
                          </a:solidFill>
                          <a:effectLst/>
                          <a:latin typeface="+mn-lt"/>
                        </a:rPr>
                        <a:t>Постпрогноз</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5016921"/>
                  </a:ext>
                </a:extLst>
              </a:tr>
              <a:tr h="374959">
                <a:tc>
                  <a:txBody>
                    <a:bodyPr/>
                    <a:lstStyle/>
                    <a:p>
                      <a:pPr algn="l" fontAlgn="b"/>
                      <a:r>
                        <a:rPr lang="ru-RU" sz="2200" b="1" u="none" strike="noStrike" dirty="0">
                          <a:solidFill>
                            <a:srgbClr val="0070C0"/>
                          </a:solidFill>
                          <a:effectLst/>
                          <a:latin typeface="+mn-lt"/>
                        </a:rPr>
                        <a:t>Производительность, </a:t>
                      </a:r>
                      <a:r>
                        <a:rPr lang="ru-RU" sz="2200" b="1" u="none" strike="noStrike" dirty="0" err="1">
                          <a:solidFill>
                            <a:srgbClr val="0070C0"/>
                          </a:solidFill>
                          <a:effectLst/>
                          <a:latin typeface="+mn-lt"/>
                        </a:rPr>
                        <a:t>шт</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4000</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4000</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4000</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8399109"/>
                  </a:ext>
                </a:extLst>
              </a:tr>
              <a:tr h="374959">
                <a:tc>
                  <a:txBody>
                    <a:bodyPr/>
                    <a:lstStyle/>
                    <a:p>
                      <a:pPr algn="l" fontAlgn="b"/>
                      <a:r>
                        <a:rPr lang="ru-RU" sz="2200" b="1" u="none" strike="noStrike">
                          <a:solidFill>
                            <a:srgbClr val="0070C0"/>
                          </a:solidFill>
                          <a:effectLst/>
                          <a:latin typeface="+mn-lt"/>
                        </a:rPr>
                        <a:t>Цена одной детали, руб.</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a:t>
                      </a:r>
                      <a:r>
                        <a:rPr lang="ru-RU" sz="2200" b="1" u="none" strike="noStrike" dirty="0" smtClean="0">
                          <a:solidFill>
                            <a:srgbClr val="0070C0"/>
                          </a:solidFill>
                          <a:effectLst/>
                          <a:latin typeface="+mn-lt"/>
                        </a:rPr>
                        <a:t>050,00р.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a:t>
                      </a:r>
                      <a:r>
                        <a:rPr lang="ru-RU" sz="2200" b="1" u="none" strike="noStrike" dirty="0" smtClean="0">
                          <a:solidFill>
                            <a:srgbClr val="0070C0"/>
                          </a:solidFill>
                          <a:effectLst/>
                          <a:latin typeface="+mn-lt"/>
                        </a:rPr>
                        <a:t>102,50р.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8739521"/>
                  </a:ext>
                </a:extLst>
              </a:tr>
              <a:tr h="374959">
                <a:tc>
                  <a:txBody>
                    <a:bodyPr/>
                    <a:lstStyle/>
                    <a:p>
                      <a:pPr algn="l" fontAlgn="b"/>
                      <a:r>
                        <a:rPr lang="ru-RU" sz="2200" b="1" u="none" strike="noStrike">
                          <a:solidFill>
                            <a:srgbClr val="0070C0"/>
                          </a:solidFill>
                          <a:effectLst/>
                          <a:latin typeface="+mn-lt"/>
                        </a:rPr>
                        <a:t>Выручка всего, руб.</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4 000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4 200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4 410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26943473"/>
                  </a:ext>
                </a:extLst>
              </a:tr>
              <a:tr h="374959">
                <a:tc>
                  <a:txBody>
                    <a:bodyPr/>
                    <a:lstStyle/>
                    <a:p>
                      <a:pPr algn="l" fontAlgn="b"/>
                      <a:r>
                        <a:rPr lang="ru-RU" sz="2200" b="1" u="none" strike="noStrike" dirty="0">
                          <a:solidFill>
                            <a:srgbClr val="0070C0"/>
                          </a:solidFill>
                          <a:effectLst/>
                          <a:latin typeface="+mn-lt"/>
                        </a:rPr>
                        <a:t>Переменные затраты на </a:t>
                      </a:r>
                      <a:r>
                        <a:rPr lang="ru-RU" sz="2200" b="1" u="none" strike="noStrike" dirty="0" err="1">
                          <a:solidFill>
                            <a:srgbClr val="0070C0"/>
                          </a:solidFill>
                          <a:effectLst/>
                          <a:latin typeface="+mn-lt"/>
                        </a:rPr>
                        <a:t>деталь,руб</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a:t>
                      </a:r>
                      <a:r>
                        <a:rPr lang="ru-RU" sz="2200" b="1" u="none" strike="noStrike" dirty="0" smtClean="0">
                          <a:solidFill>
                            <a:srgbClr val="0070C0"/>
                          </a:solidFill>
                          <a:effectLst/>
                          <a:latin typeface="+mn-lt"/>
                        </a:rPr>
                        <a:t>500,00р.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a:t>
                      </a:r>
                      <a:r>
                        <a:rPr lang="ru-RU" sz="2200" b="1" u="none" strike="noStrike" dirty="0" smtClean="0">
                          <a:solidFill>
                            <a:srgbClr val="0070C0"/>
                          </a:solidFill>
                          <a:effectLst/>
                          <a:latin typeface="+mn-lt"/>
                        </a:rPr>
                        <a:t>525,00р.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a:t>
                      </a:r>
                      <a:r>
                        <a:rPr lang="ru-RU" sz="2200" b="1" u="none" strike="noStrike" dirty="0" smtClean="0">
                          <a:solidFill>
                            <a:srgbClr val="0070C0"/>
                          </a:solidFill>
                          <a:effectLst/>
                          <a:latin typeface="+mn-lt"/>
                        </a:rPr>
                        <a:t>551,25р.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1690931"/>
                  </a:ext>
                </a:extLst>
              </a:tr>
              <a:tr h="374959">
                <a:tc>
                  <a:txBody>
                    <a:bodyPr/>
                    <a:lstStyle/>
                    <a:p>
                      <a:pPr algn="l" fontAlgn="b"/>
                      <a:r>
                        <a:rPr lang="ru-RU" sz="2200" b="1" u="none" strike="noStrike" dirty="0">
                          <a:solidFill>
                            <a:srgbClr val="0070C0"/>
                          </a:solidFill>
                          <a:effectLst/>
                          <a:latin typeface="+mn-lt"/>
                        </a:rPr>
                        <a:t>Переменные затраты всего, руб.</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2 000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2 100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2 205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73388872"/>
                  </a:ext>
                </a:extLst>
              </a:tr>
              <a:tr h="374959">
                <a:tc>
                  <a:txBody>
                    <a:bodyPr/>
                    <a:lstStyle/>
                    <a:p>
                      <a:pPr algn="l" fontAlgn="b"/>
                      <a:r>
                        <a:rPr lang="ru-RU" sz="2200" b="1" u="none" strike="noStrike" dirty="0">
                          <a:solidFill>
                            <a:srgbClr val="0070C0"/>
                          </a:solidFill>
                          <a:effectLst/>
                          <a:latin typeface="+mn-lt"/>
                        </a:rPr>
                        <a:t>Постоянные затраты, руб.</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1 500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1 575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1 653 </a:t>
                      </a:r>
                      <a:r>
                        <a:rPr lang="ru-RU" sz="2200" b="1" u="none" strike="noStrike" dirty="0" smtClean="0">
                          <a:solidFill>
                            <a:srgbClr val="0070C0"/>
                          </a:solidFill>
                          <a:effectLst/>
                          <a:latin typeface="+mn-lt"/>
                        </a:rPr>
                        <a:t>750,00р.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17839785"/>
                  </a:ext>
                </a:extLst>
              </a:tr>
              <a:tr h="374959">
                <a:tc>
                  <a:txBody>
                    <a:bodyPr/>
                    <a:lstStyle/>
                    <a:p>
                      <a:pPr algn="l" fontAlgn="b"/>
                      <a:r>
                        <a:rPr lang="ru-RU" sz="2200" b="1" u="none" strike="noStrike">
                          <a:solidFill>
                            <a:srgbClr val="0070C0"/>
                          </a:solidFill>
                          <a:effectLst/>
                          <a:latin typeface="+mn-lt"/>
                        </a:rPr>
                        <a:t>Затраты всего, руб.</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3 500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3 675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3 858 </a:t>
                      </a:r>
                      <a:r>
                        <a:rPr lang="ru-RU" sz="2200" b="1" u="none" strike="noStrike" dirty="0" smtClean="0">
                          <a:solidFill>
                            <a:srgbClr val="0070C0"/>
                          </a:solidFill>
                          <a:effectLst/>
                          <a:latin typeface="+mn-lt"/>
                        </a:rPr>
                        <a:t>750,00р.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2738204"/>
                  </a:ext>
                </a:extLst>
              </a:tr>
              <a:tr h="374959">
                <a:tc>
                  <a:txBody>
                    <a:bodyPr/>
                    <a:lstStyle/>
                    <a:p>
                      <a:pPr algn="l" fontAlgn="b"/>
                      <a:r>
                        <a:rPr lang="ru-RU" sz="2200" b="1" u="none" strike="noStrike">
                          <a:solidFill>
                            <a:srgbClr val="0070C0"/>
                          </a:solidFill>
                          <a:effectLst/>
                          <a:latin typeface="+mn-lt"/>
                        </a:rPr>
                        <a:t>Денежный поток (реверсия)</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500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525 </a:t>
                      </a:r>
                      <a:r>
                        <a:rPr lang="ru-RU" sz="2200" b="1" u="none" strike="noStrike" dirty="0" smtClean="0">
                          <a:solidFill>
                            <a:srgbClr val="0070C0"/>
                          </a:solidFill>
                          <a:effectLst/>
                          <a:latin typeface="+mn-lt"/>
                        </a:rPr>
                        <a:t>000,00р.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551 </a:t>
                      </a:r>
                      <a:r>
                        <a:rPr lang="ru-RU" sz="2200" b="1" u="none" strike="noStrike" dirty="0" smtClean="0">
                          <a:solidFill>
                            <a:srgbClr val="0070C0"/>
                          </a:solidFill>
                          <a:effectLst/>
                          <a:latin typeface="+mn-lt"/>
                        </a:rPr>
                        <a:t>250,00р.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343 </a:t>
                      </a:r>
                      <a:r>
                        <a:rPr lang="ru-RU" sz="2200" b="1" u="none" strike="noStrike" dirty="0" smtClean="0">
                          <a:solidFill>
                            <a:srgbClr val="0070C0"/>
                          </a:solidFill>
                          <a:effectLst/>
                          <a:latin typeface="+mn-lt"/>
                        </a:rPr>
                        <a:t>980,00р.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50236214"/>
                  </a:ext>
                </a:extLst>
              </a:tr>
              <a:tr h="374959">
                <a:tc>
                  <a:txBody>
                    <a:bodyPr/>
                    <a:lstStyle/>
                    <a:p>
                      <a:pPr algn="l" fontAlgn="b"/>
                      <a:r>
                        <a:rPr lang="ru-RU" sz="2200" b="1" u="none" strike="noStrike" dirty="0">
                          <a:solidFill>
                            <a:srgbClr val="0070C0"/>
                          </a:solidFill>
                          <a:effectLst/>
                          <a:latin typeface="+mn-lt"/>
                        </a:rPr>
                        <a:t>Ставка дисконтирования</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15%</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15%</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15%</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5283609"/>
                  </a:ext>
                </a:extLst>
              </a:tr>
              <a:tr h="374959">
                <a:tc>
                  <a:txBody>
                    <a:bodyPr/>
                    <a:lstStyle/>
                    <a:p>
                      <a:pPr algn="l" fontAlgn="b"/>
                      <a:r>
                        <a:rPr lang="ru-RU" sz="2200" b="1" u="none" strike="noStrike">
                          <a:solidFill>
                            <a:srgbClr val="0070C0"/>
                          </a:solidFill>
                          <a:effectLst/>
                          <a:latin typeface="+mn-lt"/>
                        </a:rPr>
                        <a:t>Фактор стоимости</a:t>
                      </a:r>
                      <a:endParaRPr lang="ru-RU" sz="2200" b="1" i="0" u="none" strike="noStrike">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0,932504808</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0,810873746</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0,705107605</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0,657516232</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4727949"/>
                  </a:ext>
                </a:extLst>
              </a:tr>
              <a:tr h="374959">
                <a:tc>
                  <a:txBody>
                    <a:bodyPr/>
                    <a:lstStyle/>
                    <a:p>
                      <a:pPr algn="l" fontAlgn="b"/>
                      <a:r>
                        <a:rPr lang="ru-RU" sz="2200" b="1" u="none" strike="noStrike" dirty="0">
                          <a:solidFill>
                            <a:srgbClr val="0070C0"/>
                          </a:solidFill>
                          <a:effectLst/>
                          <a:latin typeface="+mn-lt"/>
                        </a:rPr>
                        <a:t>Текущая стоимость, руб.</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466 </a:t>
                      </a:r>
                      <a:r>
                        <a:rPr lang="ru-RU" sz="2200" b="1" u="none" strike="noStrike" dirty="0" smtClean="0">
                          <a:solidFill>
                            <a:srgbClr val="0070C0"/>
                          </a:solidFill>
                          <a:effectLst/>
                          <a:latin typeface="+mn-lt"/>
                        </a:rPr>
                        <a:t>252,40р.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425 </a:t>
                      </a:r>
                      <a:r>
                        <a:rPr lang="ru-RU" sz="2200" b="1" u="none" strike="noStrike" dirty="0" smtClean="0">
                          <a:solidFill>
                            <a:srgbClr val="0070C0"/>
                          </a:solidFill>
                          <a:effectLst/>
                          <a:latin typeface="+mn-lt"/>
                        </a:rPr>
                        <a:t>708,72р.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388 </a:t>
                      </a:r>
                      <a:r>
                        <a:rPr lang="ru-RU" sz="2200" b="1" u="none" strike="noStrike" dirty="0" smtClean="0">
                          <a:solidFill>
                            <a:srgbClr val="0070C0"/>
                          </a:solidFill>
                          <a:effectLst/>
                          <a:latin typeface="+mn-lt"/>
                        </a:rPr>
                        <a:t>690,57р.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226 </a:t>
                      </a:r>
                      <a:r>
                        <a:rPr lang="ru-RU" sz="2200" b="1" u="none" strike="noStrike" dirty="0" smtClean="0">
                          <a:solidFill>
                            <a:srgbClr val="0070C0"/>
                          </a:solidFill>
                          <a:effectLst/>
                          <a:latin typeface="+mn-lt"/>
                        </a:rPr>
                        <a:t>172,43р.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4506232"/>
                  </a:ext>
                </a:extLst>
              </a:tr>
              <a:tr h="374959">
                <a:tc>
                  <a:txBody>
                    <a:bodyPr/>
                    <a:lstStyle/>
                    <a:p>
                      <a:pPr algn="l" fontAlgn="b"/>
                      <a:r>
                        <a:rPr lang="ru-RU" sz="2200" b="1" u="none" strike="noStrike" dirty="0">
                          <a:solidFill>
                            <a:srgbClr val="0070C0"/>
                          </a:solidFill>
                          <a:effectLst/>
                          <a:latin typeface="+mn-lt"/>
                        </a:rPr>
                        <a:t>ИТОГО стоимость, руб.</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200" b="1" u="none" strike="noStrike" dirty="0">
                          <a:solidFill>
                            <a:srgbClr val="0070C0"/>
                          </a:solidFill>
                          <a:effectLst/>
                          <a:latin typeface="+mn-lt"/>
                        </a:rPr>
                        <a:t>  1 506 </a:t>
                      </a:r>
                      <a:r>
                        <a:rPr lang="ru-RU" sz="2200" b="1" u="none" strike="noStrike" dirty="0" smtClean="0">
                          <a:solidFill>
                            <a:srgbClr val="0070C0"/>
                          </a:solidFill>
                          <a:effectLst/>
                          <a:latin typeface="+mn-lt"/>
                        </a:rPr>
                        <a:t>824,12р. </a:t>
                      </a:r>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2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0350396"/>
                  </a:ext>
                </a:extLst>
              </a:tr>
            </a:tbl>
          </a:graphicData>
        </a:graphic>
      </p:graphicFrame>
    </p:spTree>
    <p:extLst>
      <p:ext uri="{BB962C8B-B14F-4D97-AF65-F5344CB8AC3E}">
        <p14:creationId xmlns:p14="http://schemas.microsoft.com/office/powerpoint/2010/main" val="348437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№40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Определить рыночную стоимость не смонтированного емкостного оборудования по состоянию на июнь 2016 г. по приведенным аналогам. Характеристики оцениваемого объекта:</a:t>
            </a:r>
          </a:p>
          <a:p>
            <a:pPr marL="0" indent="0" algn="just">
              <a:spcBef>
                <a:spcPts val="0"/>
              </a:spcBef>
              <a:buNone/>
            </a:pPr>
            <a:r>
              <a:rPr lang="ru-RU" b="1" dirty="0">
                <a:solidFill>
                  <a:srgbClr val="0070C0"/>
                </a:solidFill>
                <a:latin typeface="Calibri" panose="020F0502020204030204" pitchFamily="34" charset="0"/>
              </a:rPr>
              <a:t>- 1990 года выпуска;</a:t>
            </a:r>
          </a:p>
          <a:p>
            <a:pPr marL="0" indent="0" algn="just">
              <a:spcBef>
                <a:spcPts val="0"/>
              </a:spcBef>
              <a:buNone/>
            </a:pPr>
            <a:r>
              <a:rPr lang="ru-RU" b="1" dirty="0">
                <a:solidFill>
                  <a:srgbClr val="0070C0"/>
                </a:solidFill>
                <a:latin typeface="Calibri" panose="020F0502020204030204" pitchFamily="34" charset="0"/>
              </a:rPr>
              <a:t>- в удовлетворительном состоянии;</a:t>
            </a:r>
          </a:p>
          <a:p>
            <a:pPr marL="0" indent="0" algn="just">
              <a:spcBef>
                <a:spcPts val="0"/>
              </a:spcBef>
              <a:buNone/>
            </a:pPr>
            <a:r>
              <a:rPr lang="ru-RU" b="1" dirty="0">
                <a:solidFill>
                  <a:srgbClr val="0070C0"/>
                </a:solidFill>
                <a:latin typeface="Calibri" panose="020F0502020204030204" pitchFamily="34" charset="0"/>
              </a:rPr>
              <a:t>- из нержавеющей стали;</a:t>
            </a:r>
          </a:p>
          <a:p>
            <a:pPr marL="0" indent="0" algn="just">
              <a:spcBef>
                <a:spcPts val="0"/>
              </a:spcBef>
              <a:buNone/>
            </a:pPr>
            <a:r>
              <a:rPr lang="ru-RU" b="1" dirty="0">
                <a:solidFill>
                  <a:srgbClr val="0070C0"/>
                </a:solidFill>
                <a:latin typeface="Calibri" panose="020F0502020204030204" pitchFamily="34" charset="0"/>
              </a:rPr>
              <a:t>- массой 7 т.;</a:t>
            </a:r>
          </a:p>
          <a:p>
            <a:pPr marL="0" indent="0" algn="just">
              <a:spcBef>
                <a:spcPts val="0"/>
              </a:spcBef>
              <a:buNone/>
            </a:pPr>
            <a:r>
              <a:rPr lang="ru-RU" b="1" dirty="0">
                <a:solidFill>
                  <a:srgbClr val="0070C0"/>
                </a:solidFill>
                <a:latin typeface="Calibri" panose="020F0502020204030204" pitchFamily="34" charset="0"/>
              </a:rPr>
              <a:t>- произведен в Европе.</a:t>
            </a:r>
          </a:p>
          <a:p>
            <a:pPr marL="0" indent="0" algn="just">
              <a:spcBef>
                <a:spcPts val="0"/>
              </a:spcBef>
              <a:buNone/>
            </a:pPr>
            <a:r>
              <a:rPr lang="ru-RU" b="1" dirty="0">
                <a:solidFill>
                  <a:srgbClr val="0070C0"/>
                </a:solidFill>
                <a:latin typeface="Calibri" panose="020F0502020204030204" pitchFamily="34" charset="0"/>
              </a:rPr>
              <a:t>Указанные аналоги считать равноценными. Аналоги демонтированы, продаются со склада. Величиной прочих затрат в целях данной задачи пренебречь. Варианты ответов:</a:t>
            </a:r>
          </a:p>
          <a:p>
            <a:pPr marL="0" indent="0" algn="just">
              <a:spcBef>
                <a:spcPts val="0"/>
              </a:spcBef>
              <a:buNone/>
            </a:pPr>
            <a:r>
              <a:rPr lang="ru-RU" b="1" dirty="0">
                <a:solidFill>
                  <a:srgbClr val="0070C0"/>
                </a:solidFill>
                <a:latin typeface="Calibri" panose="020F0502020204030204" pitchFamily="34" charset="0"/>
              </a:rPr>
              <a:t>1) 1 050 865</a:t>
            </a:r>
          </a:p>
          <a:p>
            <a:pPr marL="0" indent="0" algn="just">
              <a:spcBef>
                <a:spcPts val="0"/>
              </a:spcBef>
              <a:buNone/>
            </a:pPr>
            <a:r>
              <a:rPr lang="ru-RU" b="1" dirty="0">
                <a:solidFill>
                  <a:srgbClr val="0070C0"/>
                </a:solidFill>
                <a:latin typeface="Calibri" panose="020F0502020204030204" pitchFamily="34" charset="0"/>
              </a:rPr>
              <a:t>2) 1 275 625</a:t>
            </a:r>
          </a:p>
          <a:p>
            <a:pPr marL="0" indent="0" algn="just">
              <a:spcBef>
                <a:spcPts val="0"/>
              </a:spcBef>
              <a:buNone/>
            </a:pPr>
            <a:r>
              <a:rPr lang="ru-RU" b="1" dirty="0">
                <a:solidFill>
                  <a:srgbClr val="0070C0"/>
                </a:solidFill>
                <a:latin typeface="Calibri" panose="020F0502020204030204" pitchFamily="34" charset="0"/>
              </a:rPr>
              <a:t>3) 1 583 317</a:t>
            </a:r>
          </a:p>
          <a:p>
            <a:pPr marL="0" indent="0" algn="just">
              <a:spcBef>
                <a:spcPts val="0"/>
              </a:spcBef>
              <a:buNone/>
            </a:pPr>
            <a:r>
              <a:rPr lang="ru-RU" b="1" dirty="0">
                <a:solidFill>
                  <a:srgbClr val="0070C0"/>
                </a:solidFill>
                <a:latin typeface="Calibri" panose="020F0502020204030204" pitchFamily="34" charset="0"/>
              </a:rPr>
              <a:t>4) 1 749 583</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0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№40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xmlns="" id="{D513A18F-7D7D-4655-A2BE-DEB6CF92A9E5}"/>
              </a:ext>
            </a:extLst>
          </p:cNvPr>
          <p:cNvPicPr>
            <a:picLocks noChangeAspect="1"/>
          </p:cNvPicPr>
          <p:nvPr/>
        </p:nvPicPr>
        <p:blipFill>
          <a:blip r:embed="rId3"/>
          <a:stretch>
            <a:fillRect/>
          </a:stretch>
        </p:blipFill>
        <p:spPr>
          <a:xfrm>
            <a:off x="261552" y="776696"/>
            <a:ext cx="6172199" cy="2550596"/>
          </a:xfrm>
          <a:prstGeom prst="rect">
            <a:avLst/>
          </a:prstGeom>
        </p:spPr>
      </p:pic>
      <p:pic>
        <p:nvPicPr>
          <p:cNvPr id="6" name="Рисунок 5">
            <a:extLst>
              <a:ext uri="{FF2B5EF4-FFF2-40B4-BE49-F238E27FC236}">
                <a16:creationId xmlns:a16="http://schemas.microsoft.com/office/drawing/2014/main" xmlns="" id="{F00A38BB-01B1-4524-BA38-0E42FCA41DCC}"/>
              </a:ext>
            </a:extLst>
          </p:cNvPr>
          <p:cNvPicPr>
            <a:picLocks noChangeAspect="1"/>
          </p:cNvPicPr>
          <p:nvPr/>
        </p:nvPicPr>
        <p:blipFill>
          <a:blip r:embed="rId4"/>
          <a:stretch>
            <a:fillRect/>
          </a:stretch>
        </p:blipFill>
        <p:spPr>
          <a:xfrm>
            <a:off x="6567502" y="852697"/>
            <a:ext cx="5385602" cy="2450675"/>
          </a:xfrm>
          <a:prstGeom prst="rect">
            <a:avLst/>
          </a:prstGeom>
        </p:spPr>
      </p:pic>
      <p:pic>
        <p:nvPicPr>
          <p:cNvPr id="7" name="Рисунок 6">
            <a:extLst>
              <a:ext uri="{FF2B5EF4-FFF2-40B4-BE49-F238E27FC236}">
                <a16:creationId xmlns:a16="http://schemas.microsoft.com/office/drawing/2014/main" xmlns="" id="{70D7F667-50C6-4E1C-A70D-3EC61042C847}"/>
              </a:ext>
            </a:extLst>
          </p:cNvPr>
          <p:cNvPicPr>
            <a:picLocks noChangeAspect="1"/>
          </p:cNvPicPr>
          <p:nvPr/>
        </p:nvPicPr>
        <p:blipFill>
          <a:blip r:embed="rId5"/>
          <a:stretch>
            <a:fillRect/>
          </a:stretch>
        </p:blipFill>
        <p:spPr>
          <a:xfrm>
            <a:off x="261552" y="3248542"/>
            <a:ext cx="5842686" cy="2930612"/>
          </a:xfrm>
          <a:prstGeom prst="rect">
            <a:avLst/>
          </a:prstGeom>
        </p:spPr>
      </p:pic>
      <p:pic>
        <p:nvPicPr>
          <p:cNvPr id="8" name="Рисунок 7">
            <a:extLst>
              <a:ext uri="{FF2B5EF4-FFF2-40B4-BE49-F238E27FC236}">
                <a16:creationId xmlns:a16="http://schemas.microsoft.com/office/drawing/2014/main" xmlns="" id="{98ECD86E-FACF-44DA-BE13-0097062A7659}"/>
              </a:ext>
            </a:extLst>
          </p:cNvPr>
          <p:cNvPicPr>
            <a:picLocks noChangeAspect="1"/>
          </p:cNvPicPr>
          <p:nvPr/>
        </p:nvPicPr>
        <p:blipFill>
          <a:blip r:embed="rId6"/>
          <a:stretch>
            <a:fillRect/>
          </a:stretch>
        </p:blipFill>
        <p:spPr>
          <a:xfrm>
            <a:off x="6656174" y="3379372"/>
            <a:ext cx="5359364" cy="3276075"/>
          </a:xfrm>
          <a:prstGeom prst="rect">
            <a:avLst/>
          </a:prstGeom>
        </p:spPr>
      </p:pic>
    </p:spTree>
    <p:extLst>
      <p:ext uri="{BB962C8B-B14F-4D97-AF65-F5344CB8AC3E}">
        <p14:creationId xmlns:p14="http://schemas.microsoft.com/office/powerpoint/2010/main" val="54809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№40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dirty="0">
                <a:solidFill>
                  <a:srgbClr val="0070C0"/>
                </a:solidFill>
                <a:latin typeface="Calibri" panose="020F0502020204030204" pitchFamily="34" charset="0"/>
              </a:rPr>
              <a:t> Корректировка на год выпуска для второго аналога:</a:t>
            </a:r>
          </a:p>
          <a:p>
            <a:pPr marL="0" indent="0" algn="ctr">
              <a:spcBef>
                <a:spcPts val="0"/>
              </a:spcBef>
              <a:buNone/>
            </a:pPr>
            <a:r>
              <a:rPr lang="ru-RU" b="1" dirty="0">
                <a:solidFill>
                  <a:srgbClr val="0070C0"/>
                </a:solidFill>
                <a:latin typeface="Calibri" panose="020F0502020204030204" pitchFamily="34" charset="0"/>
              </a:rPr>
              <a:t>250/300 = 0,8333</a:t>
            </a:r>
          </a:p>
          <a:p>
            <a:pPr marL="0" indent="0" algn="just">
              <a:spcBef>
                <a:spcPts val="0"/>
              </a:spcBef>
              <a:buNone/>
            </a:pPr>
            <a:r>
              <a:rPr lang="ru-RU" dirty="0">
                <a:solidFill>
                  <a:srgbClr val="0070C0"/>
                </a:solidFill>
                <a:latin typeface="Calibri" panose="020F0502020204030204" pitchFamily="34" charset="0"/>
              </a:rPr>
              <a:t>   Корректировка на состояние для первого аналога:</a:t>
            </a:r>
          </a:p>
          <a:p>
            <a:pPr marL="0" indent="0" algn="ctr">
              <a:spcBef>
                <a:spcPts val="0"/>
              </a:spcBef>
              <a:buNone/>
            </a:pPr>
            <a:r>
              <a:rPr lang="ru-RU" b="1" dirty="0">
                <a:solidFill>
                  <a:srgbClr val="0070C0"/>
                </a:solidFill>
                <a:latin typeface="Calibri" panose="020F0502020204030204" pitchFamily="34" charset="0"/>
              </a:rPr>
              <a:t>0,75 / 1 = 0,75</a:t>
            </a:r>
          </a:p>
          <a:p>
            <a:pPr marL="0" indent="0" algn="just">
              <a:spcBef>
                <a:spcPts val="0"/>
              </a:spcBef>
              <a:buNone/>
            </a:pPr>
            <a:r>
              <a:rPr lang="ru-RU" dirty="0">
                <a:solidFill>
                  <a:srgbClr val="0070C0"/>
                </a:solidFill>
                <a:latin typeface="Calibri" panose="020F0502020204030204" pitchFamily="34" charset="0"/>
              </a:rPr>
              <a:t>   Корректировка на страну для первого аналога:</a:t>
            </a:r>
          </a:p>
          <a:p>
            <a:pPr marL="0" indent="0" algn="ctr">
              <a:spcBef>
                <a:spcPts val="0"/>
              </a:spcBef>
              <a:buNone/>
            </a:pPr>
            <a:r>
              <a:rPr lang="ru-RU" dirty="0">
                <a:solidFill>
                  <a:srgbClr val="0070C0"/>
                </a:solidFill>
                <a:latin typeface="Calibri" panose="020F0502020204030204" pitchFamily="34" charset="0"/>
              </a:rPr>
              <a:t>Европа / Азия = </a:t>
            </a:r>
            <a:r>
              <a:rPr lang="ru-RU" b="1" dirty="0">
                <a:solidFill>
                  <a:srgbClr val="0070C0"/>
                </a:solidFill>
                <a:latin typeface="Calibri" panose="020F0502020204030204" pitchFamily="34" charset="0"/>
              </a:rPr>
              <a:t>1,3 / 0,8 = 1,625</a:t>
            </a:r>
          </a:p>
          <a:p>
            <a:pPr marL="0" indent="0" algn="just">
              <a:spcBef>
                <a:spcPts val="0"/>
              </a:spcBef>
              <a:buNone/>
            </a:pPr>
            <a:r>
              <a:rPr lang="ru-RU" dirty="0">
                <a:solidFill>
                  <a:srgbClr val="0070C0"/>
                </a:solidFill>
                <a:latin typeface="Calibri" panose="020F0502020204030204" pitchFamily="34" charset="0"/>
              </a:rPr>
              <a:t>   Корректировка на страну для второго аналога</a:t>
            </a:r>
          </a:p>
          <a:p>
            <a:pPr marL="0" indent="0" algn="ctr">
              <a:spcBef>
                <a:spcPts val="0"/>
              </a:spcBef>
              <a:buNone/>
            </a:pPr>
            <a:r>
              <a:rPr lang="ru-RU" dirty="0">
                <a:solidFill>
                  <a:srgbClr val="0070C0"/>
                </a:solidFill>
                <a:latin typeface="Calibri" panose="020F0502020204030204" pitchFamily="34" charset="0"/>
              </a:rPr>
              <a:t>Европа / Россия = </a:t>
            </a:r>
            <a:r>
              <a:rPr lang="ru-RU" b="1" dirty="0">
                <a:solidFill>
                  <a:srgbClr val="0070C0"/>
                </a:solidFill>
                <a:latin typeface="Calibri" panose="020F0502020204030204" pitchFamily="34" charset="0"/>
              </a:rPr>
              <a:t>1,3 / 1 = 1,3</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xmlns="" id="{39C2F1DF-F50F-4930-BB83-585BA15735D5}"/>
              </a:ext>
            </a:extLst>
          </p:cNvPr>
          <p:cNvGraphicFramePr>
            <a:graphicFrameLocks noGrp="1"/>
          </p:cNvGraphicFramePr>
          <p:nvPr>
            <p:extLst>
              <p:ext uri="{D42A27DB-BD31-4B8C-83A1-F6EECF244321}">
                <p14:modId xmlns:p14="http://schemas.microsoft.com/office/powerpoint/2010/main" val="2700734223"/>
              </p:ext>
            </p:extLst>
          </p:nvPr>
        </p:nvGraphicFramePr>
        <p:xfrm>
          <a:off x="436605" y="3987113"/>
          <a:ext cx="11244650" cy="2586684"/>
        </p:xfrm>
        <a:graphic>
          <a:graphicData uri="http://schemas.openxmlformats.org/drawingml/2006/table">
            <a:tbl>
              <a:tblPr>
                <a:tableStyleId>{5C22544A-7EE6-4342-B048-85BDC9FD1C3A}</a:tableStyleId>
              </a:tblPr>
              <a:tblGrid>
                <a:gridCol w="6090540">
                  <a:extLst>
                    <a:ext uri="{9D8B030D-6E8A-4147-A177-3AD203B41FA5}">
                      <a16:colId xmlns:a16="http://schemas.microsoft.com/office/drawing/2014/main" xmlns="" val="1965369371"/>
                    </a:ext>
                  </a:extLst>
                </a:gridCol>
                <a:gridCol w="2577055">
                  <a:extLst>
                    <a:ext uri="{9D8B030D-6E8A-4147-A177-3AD203B41FA5}">
                      <a16:colId xmlns:a16="http://schemas.microsoft.com/office/drawing/2014/main" xmlns="" val="3254719930"/>
                    </a:ext>
                  </a:extLst>
                </a:gridCol>
                <a:gridCol w="2577055">
                  <a:extLst>
                    <a:ext uri="{9D8B030D-6E8A-4147-A177-3AD203B41FA5}">
                      <a16:colId xmlns:a16="http://schemas.microsoft.com/office/drawing/2014/main" xmlns="" val="3173505229"/>
                    </a:ext>
                  </a:extLst>
                </a:gridCol>
              </a:tblGrid>
              <a:tr h="431114">
                <a:tc>
                  <a:txBody>
                    <a:bodyPr/>
                    <a:lstStyle/>
                    <a:p>
                      <a:pPr algn="l" fontAlgn="b"/>
                      <a:r>
                        <a:rPr lang="ru-RU" sz="2400" b="1" u="none" strike="noStrike" dirty="0">
                          <a:solidFill>
                            <a:srgbClr val="0070C0"/>
                          </a:solidFill>
                          <a:effectLst/>
                          <a:latin typeface="+mn-lt"/>
                        </a:rPr>
                        <a:t> Цена аналога</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  1 000 </a:t>
                      </a:r>
                      <a:r>
                        <a:rPr lang="ru-RU" sz="2400" b="1" u="none" strike="noStrike" dirty="0" smtClean="0">
                          <a:solidFill>
                            <a:srgbClr val="0070C0"/>
                          </a:solidFill>
                          <a:effectLst/>
                          <a:latin typeface="+mn-lt"/>
                        </a:rPr>
                        <a:t>000,00р. </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  1 230 </a:t>
                      </a:r>
                      <a:r>
                        <a:rPr lang="ru-RU" sz="2400" b="1" u="none" strike="noStrike" dirty="0" smtClean="0">
                          <a:solidFill>
                            <a:srgbClr val="0070C0"/>
                          </a:solidFill>
                          <a:effectLst/>
                          <a:latin typeface="+mn-lt"/>
                        </a:rPr>
                        <a:t>000,00р. </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043495"/>
                  </a:ext>
                </a:extLst>
              </a:tr>
              <a:tr h="431114">
                <a:tc>
                  <a:txBody>
                    <a:bodyPr/>
                    <a:lstStyle/>
                    <a:p>
                      <a:pPr algn="l" fontAlgn="b"/>
                      <a:r>
                        <a:rPr lang="ru-RU" sz="2400" b="1" u="none" strike="noStrike" dirty="0">
                          <a:solidFill>
                            <a:srgbClr val="0070C0"/>
                          </a:solidFill>
                          <a:effectLst/>
                          <a:latin typeface="+mn-lt"/>
                        </a:rPr>
                        <a:t> Корректировка на год выпуска</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0,833333333</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3106758"/>
                  </a:ext>
                </a:extLst>
              </a:tr>
              <a:tr h="431114">
                <a:tc>
                  <a:txBody>
                    <a:bodyPr/>
                    <a:lstStyle/>
                    <a:p>
                      <a:pPr algn="l" fontAlgn="b"/>
                      <a:r>
                        <a:rPr lang="ru-RU" sz="2400" b="1" u="none" strike="noStrike" dirty="0">
                          <a:solidFill>
                            <a:srgbClr val="0070C0"/>
                          </a:solidFill>
                          <a:effectLst/>
                          <a:latin typeface="+mn-lt"/>
                        </a:rPr>
                        <a:t> Корректировка на состояние</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0,75</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4241860"/>
                  </a:ext>
                </a:extLst>
              </a:tr>
              <a:tr h="431114">
                <a:tc>
                  <a:txBody>
                    <a:bodyPr/>
                    <a:lstStyle/>
                    <a:p>
                      <a:pPr algn="l" fontAlgn="b"/>
                      <a:r>
                        <a:rPr lang="ru-RU" sz="2400" b="1" u="none" strike="noStrike" dirty="0">
                          <a:solidFill>
                            <a:srgbClr val="0070C0"/>
                          </a:solidFill>
                          <a:effectLst/>
                          <a:latin typeface="+mn-lt"/>
                        </a:rPr>
                        <a:t> Корректировка на страну</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1,625</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1,3</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9161873"/>
                  </a:ext>
                </a:extLst>
              </a:tr>
              <a:tr h="431114">
                <a:tc>
                  <a:txBody>
                    <a:bodyPr/>
                    <a:lstStyle/>
                    <a:p>
                      <a:pPr algn="l" fontAlgn="b"/>
                      <a:r>
                        <a:rPr lang="ru-RU" sz="2400" b="1" u="none" strike="noStrike" dirty="0">
                          <a:solidFill>
                            <a:srgbClr val="0070C0"/>
                          </a:solidFill>
                          <a:effectLst/>
                          <a:latin typeface="+mn-lt"/>
                        </a:rPr>
                        <a:t> Скорректированная цена</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  1 218 </a:t>
                      </a:r>
                      <a:r>
                        <a:rPr lang="ru-RU" sz="2400" b="1" u="none" strike="noStrike" dirty="0" smtClean="0">
                          <a:solidFill>
                            <a:srgbClr val="0070C0"/>
                          </a:solidFill>
                          <a:effectLst/>
                          <a:latin typeface="+mn-lt"/>
                        </a:rPr>
                        <a:t>750,00р. </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2400" b="1" u="none" strike="noStrike" dirty="0">
                          <a:solidFill>
                            <a:srgbClr val="0070C0"/>
                          </a:solidFill>
                          <a:effectLst/>
                          <a:latin typeface="+mn-lt"/>
                        </a:rPr>
                        <a:t>  1 332 </a:t>
                      </a:r>
                      <a:r>
                        <a:rPr lang="ru-RU" sz="2400" b="1" u="none" strike="noStrike" dirty="0" smtClean="0">
                          <a:solidFill>
                            <a:srgbClr val="0070C0"/>
                          </a:solidFill>
                          <a:effectLst/>
                          <a:latin typeface="+mn-lt"/>
                        </a:rPr>
                        <a:t>500,00р. </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1335091"/>
                  </a:ext>
                </a:extLst>
              </a:tr>
              <a:tr h="431114">
                <a:tc>
                  <a:txBody>
                    <a:bodyPr/>
                    <a:lstStyle/>
                    <a:p>
                      <a:pPr algn="l" fontAlgn="b"/>
                      <a:r>
                        <a:rPr lang="ru-RU" sz="2400" b="1" u="none" strike="noStrike" dirty="0">
                          <a:solidFill>
                            <a:srgbClr val="0070C0"/>
                          </a:solidFill>
                          <a:effectLst/>
                          <a:latin typeface="+mn-lt"/>
                        </a:rPr>
                        <a:t> Стоимость</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2400" b="1" u="none" strike="noStrike" dirty="0">
                          <a:solidFill>
                            <a:srgbClr val="0070C0"/>
                          </a:solidFill>
                          <a:effectLst/>
                          <a:latin typeface="+mn-lt"/>
                        </a:rPr>
                        <a:t>                              1 275 </a:t>
                      </a:r>
                      <a:r>
                        <a:rPr lang="ru-RU" sz="2400" b="1" u="none" strike="noStrike" dirty="0" smtClean="0">
                          <a:solidFill>
                            <a:srgbClr val="0070C0"/>
                          </a:solidFill>
                          <a:effectLst/>
                          <a:latin typeface="+mn-lt"/>
                        </a:rPr>
                        <a:t>625,00р. </a:t>
                      </a:r>
                      <a:endParaRPr lang="ru-RU" sz="2400" b="1" i="0" u="none" strike="noStrike" dirty="0">
                        <a:solidFill>
                          <a:srgbClr val="0070C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1966534684"/>
                  </a:ext>
                </a:extLst>
              </a:tr>
            </a:tbl>
          </a:graphicData>
        </a:graphic>
      </p:graphicFrame>
    </p:spTree>
    <p:extLst>
      <p:ext uri="{BB962C8B-B14F-4D97-AF65-F5344CB8AC3E}">
        <p14:creationId xmlns:p14="http://schemas.microsoft.com/office/powerpoint/2010/main" val="252422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259304"/>
            <a:ext cx="11839074" cy="5446295"/>
          </a:xfrm>
          <a:ln w="12700" cap="rnd">
            <a:solidFill>
              <a:schemeClr val="accent1"/>
            </a:solidFill>
            <a:prstDash val="sysDot"/>
          </a:ln>
        </p:spPr>
        <p:txBody>
          <a:bodyPr>
            <a:noAutofit/>
          </a:bodyPr>
          <a:lstStyle/>
          <a:p>
            <a:pPr marL="0" indent="0" algn="just">
              <a:spcBef>
                <a:spcPts val="0"/>
              </a:spcBef>
              <a:buNone/>
            </a:pPr>
            <a:endParaRPr lang="ru-RU" sz="2400"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a:p>
            <a:pPr marL="0" indent="0" algn="ctr">
              <a:spcBef>
                <a:spcPts val="0"/>
              </a:spcBef>
              <a:buNone/>
            </a:pPr>
            <a:r>
              <a:rPr lang="ru-RU" sz="3200" b="1" dirty="0">
                <a:solidFill>
                  <a:srgbClr val="0070C0"/>
                </a:solidFill>
                <a:latin typeface="Calibri" panose="020F0502020204030204" pitchFamily="34" charset="0"/>
              </a:rPr>
              <a:t>Задачи из</a:t>
            </a:r>
          </a:p>
          <a:p>
            <a:pPr marL="0" indent="0" algn="ctr">
              <a:spcBef>
                <a:spcPts val="0"/>
              </a:spcBef>
              <a:buNone/>
            </a:pPr>
            <a:r>
              <a:rPr lang="ru-RU" sz="4000" b="1" dirty="0">
                <a:solidFill>
                  <a:srgbClr val="0070C0"/>
                </a:solidFill>
                <a:latin typeface="Calibri" panose="020F0502020204030204" pitchFamily="34" charset="0"/>
              </a:rPr>
              <a:t>БАЗЫ ВОПРОСОВ</a:t>
            </a:r>
          </a:p>
          <a:p>
            <a:pPr marL="0" indent="0" algn="ctr">
              <a:spcBef>
                <a:spcPts val="0"/>
              </a:spcBef>
              <a:buNone/>
            </a:pPr>
            <a:r>
              <a:rPr lang="ru-RU" sz="3200" b="1" dirty="0">
                <a:solidFill>
                  <a:srgbClr val="0070C0"/>
                </a:solidFill>
                <a:latin typeface="Calibri" panose="020F0502020204030204" pitchFamily="34" charset="0"/>
              </a:rPr>
              <a:t>квалификационного экзамена</a:t>
            </a:r>
          </a:p>
          <a:p>
            <a:pPr marL="0" indent="0" algn="ctr">
              <a:spcBef>
                <a:spcPts val="0"/>
              </a:spcBef>
              <a:buNone/>
            </a:pPr>
            <a:r>
              <a:rPr lang="ru-RU" sz="2400" b="1" dirty="0">
                <a:solidFill>
                  <a:srgbClr val="0070C0"/>
                </a:solidFill>
                <a:latin typeface="Calibri" panose="020F0502020204030204" pitchFamily="34" charset="0"/>
              </a:rPr>
              <a:t>(источник информации – участники экзамена)</a:t>
            </a: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9151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a:t>
            </a:r>
            <a:r>
              <a:rPr lang="en-US" sz="3600" b="1" dirty="0">
                <a:solidFill>
                  <a:srgbClr val="0070C0"/>
                </a:solidFill>
                <a:latin typeface="+mn-lt"/>
              </a:rPr>
              <a:t>5</a:t>
            </a:r>
            <a:r>
              <a:rPr lang="ru-RU" sz="3600" b="1" dirty="0">
                <a:solidFill>
                  <a:srgbClr val="0070C0"/>
                </a:solidFill>
                <a:latin typeface="+mn-lt"/>
              </a:rPr>
              <a:t>.</a:t>
            </a:r>
            <a:r>
              <a:rPr lang="en-US" sz="3600" b="1" dirty="0">
                <a:solidFill>
                  <a:srgbClr val="0070C0"/>
                </a:solidFill>
                <a:latin typeface="+mn-lt"/>
              </a:rPr>
              <a:t>2</a:t>
            </a:r>
            <a:r>
              <a:rPr lang="ru-RU" sz="3600" b="1" dirty="0">
                <a:solidFill>
                  <a:srgbClr val="0070C0"/>
                </a:solidFill>
                <a:latin typeface="+mn-lt"/>
              </a:rPr>
              <a:t>.</a:t>
            </a:r>
            <a:r>
              <a:rPr lang="en-US" sz="3600" b="1" dirty="0">
                <a:solidFill>
                  <a:srgbClr val="0070C0"/>
                </a:solidFill>
                <a:latin typeface="+mn-lt"/>
              </a:rPr>
              <a:t>1.</a:t>
            </a:r>
            <a:r>
              <a:rPr lang="ru-RU" sz="3600" b="1" dirty="0">
                <a:solidFill>
                  <a:srgbClr val="0070C0"/>
                </a:solidFill>
                <a:latin typeface="+mn-lt"/>
              </a:rPr>
              <a:t>2</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Затраты на воспроизводство промышленного конвейера составляют 5 000 000 рублей без НДС. Рассчитайте накопленный износ конвейера в рублях, если известно, что его физический износ - 20%, функциональное устаревание - 10%, экономическое устаревание - 30%. Совокупный износ определяется по мультипликативной модели.</a:t>
            </a: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0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2.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Специфика задачи – определяется износ, а не рыночная стоимость.</a:t>
            </a:r>
          </a:p>
          <a:p>
            <a:pPr marL="0" indent="0" algn="just">
              <a:spcBef>
                <a:spcPts val="0"/>
              </a:spcBef>
              <a:spcAft>
                <a:spcPts val="0"/>
              </a:spcAft>
              <a:buNone/>
            </a:pPr>
            <a:r>
              <a:rPr lang="ru-RU" dirty="0">
                <a:solidFill>
                  <a:srgbClr val="0070C0"/>
                </a:solidFill>
              </a:rPr>
              <a:t>1. Определяем накопленный износ:</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1 – (1-20%) × (1-10%) × (1-30%) = 49,6%</a:t>
            </a:r>
          </a:p>
          <a:p>
            <a:pPr marL="0" indent="0" algn="ctr">
              <a:spcBef>
                <a:spcPts val="0"/>
              </a:spcBef>
              <a:spcAft>
                <a:spcPts val="0"/>
              </a:spcAft>
              <a:buNone/>
            </a:pPr>
            <a:endParaRPr lang="ru-RU" b="1" dirty="0">
              <a:solidFill>
                <a:srgbClr val="0070C0"/>
              </a:solidFill>
            </a:endParaRPr>
          </a:p>
          <a:p>
            <a:pPr marL="0" indent="0" algn="just">
              <a:spcBef>
                <a:spcPts val="0"/>
              </a:spcBef>
              <a:spcAft>
                <a:spcPts val="0"/>
              </a:spcAft>
              <a:buNone/>
            </a:pPr>
            <a:r>
              <a:rPr lang="ru-RU" dirty="0">
                <a:solidFill>
                  <a:srgbClr val="0070C0"/>
                </a:solidFill>
              </a:rPr>
              <a:t>2. Определяем накопленный износ в рублях:</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5 000 000 × 49,6% = 2 480 000р.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8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3</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Затраты на воспроизводство 400 000 рублей. Эффективный возраст 7 лет, Остаточный срок службы 5 лет. Функциональное устаревание 30%. Определить рыночную стоимость.</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5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3.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Определяем общий срок экономической жизни:</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7 + 5 = 12 лет</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2. Определяем накопленный физический износ:</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7 / 12 = 0,5833 или 58,33%</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3. Определяем рыночную стоимость:</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400 000 × (1 – 58,33%) × (1 – 30%) = 116 676 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96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a:t>
            </a:r>
            <a:r>
              <a:rPr lang="en-US" sz="3600" b="1" dirty="0">
                <a:solidFill>
                  <a:srgbClr val="0070C0"/>
                </a:solidFill>
                <a:latin typeface="+mn-lt"/>
              </a:rPr>
              <a:t>5</a:t>
            </a:r>
            <a:r>
              <a:rPr lang="ru-RU" sz="3600" b="1" dirty="0">
                <a:solidFill>
                  <a:srgbClr val="0070C0"/>
                </a:solidFill>
                <a:latin typeface="+mn-lt"/>
              </a:rPr>
              <a:t>.</a:t>
            </a:r>
            <a:r>
              <a:rPr lang="en-US" sz="3600" b="1" dirty="0">
                <a:solidFill>
                  <a:srgbClr val="0070C0"/>
                </a:solidFill>
                <a:latin typeface="+mn-lt"/>
              </a:rPr>
              <a:t>2</a:t>
            </a:r>
            <a:r>
              <a:rPr lang="ru-RU" sz="3600" b="1" dirty="0">
                <a:solidFill>
                  <a:srgbClr val="0070C0"/>
                </a:solidFill>
                <a:latin typeface="+mn-lt"/>
              </a:rPr>
              <a:t>.</a:t>
            </a:r>
            <a:r>
              <a:rPr lang="en-US" sz="3600" b="1" dirty="0">
                <a:solidFill>
                  <a:srgbClr val="0070C0"/>
                </a:solidFill>
                <a:latin typeface="+mn-lt"/>
              </a:rPr>
              <a:t>1.4</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r>
              <a:rPr lang="ru-RU" b="1" dirty="0">
                <a:solidFill>
                  <a:srgbClr val="0070C0"/>
                </a:solidFill>
                <a:latin typeface="Calibri" panose="020F0502020204030204" pitchFamily="34" charset="0"/>
              </a:rPr>
              <a:t>Необходимо определить рыночную стоимость </a:t>
            </a:r>
            <a:r>
              <a:rPr lang="ru-RU" b="1" dirty="0" err="1">
                <a:solidFill>
                  <a:srgbClr val="0070C0"/>
                </a:solidFill>
                <a:latin typeface="Calibri" panose="020F0502020204030204" pitchFamily="34" charset="0"/>
              </a:rPr>
              <a:t>четырехдвигательного</a:t>
            </a:r>
            <a:r>
              <a:rPr lang="ru-RU" b="1" dirty="0">
                <a:solidFill>
                  <a:srgbClr val="0070C0"/>
                </a:solidFill>
                <a:latin typeface="Calibri" panose="020F0502020204030204" pitchFamily="34" charset="0"/>
              </a:rPr>
              <a:t> самолета. Исходные данные для оценки:</a:t>
            </a:r>
          </a:p>
          <a:p>
            <a:pPr lvl="0"/>
            <a:r>
              <a:rPr lang="ru-RU" b="1" i="1" dirty="0">
                <a:solidFill>
                  <a:srgbClr val="0070C0"/>
                </a:solidFill>
                <a:latin typeface="Calibri" panose="020F0502020204030204" pitchFamily="34" charset="0"/>
              </a:rPr>
              <a:t>стоимость</a:t>
            </a:r>
            <a:r>
              <a:rPr lang="ru-RU" b="1" dirty="0">
                <a:solidFill>
                  <a:srgbClr val="0070C0"/>
                </a:solidFill>
                <a:latin typeface="Calibri" panose="020F0502020204030204" pitchFamily="34" charset="0"/>
              </a:rPr>
              <a:t> аналога составляет 25 млн. руб.;</a:t>
            </a:r>
          </a:p>
          <a:p>
            <a:pPr lvl="0"/>
            <a:r>
              <a:rPr lang="ru-RU" b="1" dirty="0">
                <a:solidFill>
                  <a:srgbClr val="0070C0"/>
                </a:solidFill>
                <a:latin typeface="Calibri" panose="020F0502020204030204" pitchFamily="34" charset="0"/>
              </a:rPr>
              <a:t>скидка на торг составляет 10%;</a:t>
            </a:r>
          </a:p>
          <a:p>
            <a:pPr lvl="0"/>
            <a:r>
              <a:rPr lang="ru-RU" b="1" dirty="0">
                <a:solidFill>
                  <a:srgbClr val="0070C0"/>
                </a:solidFill>
                <a:latin typeface="Calibri" panose="020F0502020204030204" pitchFamily="34" charset="0"/>
              </a:rPr>
              <a:t>аналог имеет наработку двигателей равную половине требуемых межремонтных ресурсов;</a:t>
            </a:r>
          </a:p>
          <a:p>
            <a:pPr lvl="0"/>
            <a:r>
              <a:rPr lang="ru-RU" b="1" dirty="0">
                <a:solidFill>
                  <a:srgbClr val="0070C0"/>
                </a:solidFill>
                <a:latin typeface="Calibri" panose="020F0502020204030204" pitchFamily="34" charset="0"/>
              </a:rPr>
              <a:t>двигатели объекта оценки имеют налет 14 000 часов;</a:t>
            </a:r>
          </a:p>
          <a:p>
            <a:pPr lvl="0"/>
            <a:r>
              <a:rPr lang="ru-RU" b="1" dirty="0">
                <a:solidFill>
                  <a:srgbClr val="0070C0"/>
                </a:solidFill>
                <a:latin typeface="Calibri" panose="020F0502020204030204" pitchFamily="34" charset="0"/>
              </a:rPr>
              <a:t>межремонтный налет часов до капитального ремонта составляет 18 000 часов;</a:t>
            </a:r>
          </a:p>
          <a:p>
            <a:pPr lvl="0"/>
            <a:r>
              <a:rPr lang="ru-RU" b="1" i="1" dirty="0">
                <a:solidFill>
                  <a:srgbClr val="0070C0"/>
                </a:solidFill>
                <a:latin typeface="Calibri" panose="020F0502020204030204" pitchFamily="34" charset="0"/>
              </a:rPr>
              <a:t>стоимость</a:t>
            </a:r>
            <a:r>
              <a:rPr lang="ru-RU" b="1" dirty="0">
                <a:solidFill>
                  <a:srgbClr val="0070C0"/>
                </a:solidFill>
                <a:latin typeface="Calibri" panose="020F0502020204030204" pitchFamily="34" charset="0"/>
              </a:rPr>
              <a:t> ремонта двигателя – 2,5 млн. руб.</a:t>
            </a:r>
          </a:p>
          <a:p>
            <a:r>
              <a:rPr lang="ru-RU" b="1" dirty="0">
                <a:solidFill>
                  <a:srgbClr val="0070C0"/>
                </a:solidFill>
              </a:rPr>
              <a:t>по остальным характеристикам и наработке ресурсов объект оценки и аналог идентичны</a:t>
            </a:r>
            <a:r>
              <a:rPr lang="en-GB" b="1" dirty="0" smtClean="0">
                <a:solidFill>
                  <a:srgbClr val="0070C0"/>
                </a:solidFill>
                <a:latin typeface="Calibri" panose="020F0502020204030204" pitchFamily="34" charset="0"/>
              </a:rPr>
              <a:t>.</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3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№27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Станок с износом 40% стоит 100 000 руб. Определите стоимость станка с износом 50%.</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buNone/>
            </a:pPr>
            <a:r>
              <a:rPr lang="ru-RU" b="1" dirty="0">
                <a:solidFill>
                  <a:srgbClr val="0070C0"/>
                </a:solidFill>
                <a:latin typeface="Calibri" panose="020F0502020204030204" pitchFamily="34" charset="0"/>
              </a:rPr>
              <a:t>1) 50 000 руб.</a:t>
            </a:r>
          </a:p>
          <a:p>
            <a:pPr marL="0" indent="0">
              <a:buNone/>
            </a:pPr>
            <a:r>
              <a:rPr lang="ru-RU" b="1" dirty="0">
                <a:solidFill>
                  <a:srgbClr val="0070C0"/>
                </a:solidFill>
                <a:latin typeface="Calibri" panose="020F0502020204030204" pitchFamily="34" charset="0"/>
              </a:rPr>
              <a:t>2) 83 333 руб.</a:t>
            </a:r>
          </a:p>
          <a:p>
            <a:pPr marL="0" indent="0">
              <a:buNone/>
            </a:pPr>
            <a:r>
              <a:rPr lang="ru-RU" b="1" dirty="0">
                <a:solidFill>
                  <a:srgbClr val="0070C0"/>
                </a:solidFill>
                <a:latin typeface="Calibri" panose="020F0502020204030204" pitchFamily="34" charset="0"/>
              </a:rPr>
              <a:t>3) 90 000 руб.</a:t>
            </a:r>
          </a:p>
          <a:p>
            <a:pPr marL="0" indent="0">
              <a:buNone/>
            </a:pPr>
            <a:r>
              <a:rPr lang="ru-RU" b="1" dirty="0">
                <a:solidFill>
                  <a:srgbClr val="0070C0"/>
                </a:solidFill>
                <a:latin typeface="Calibri" panose="020F0502020204030204" pitchFamily="34" charset="0"/>
              </a:rPr>
              <a:t>4) 110 000 руб.</a:t>
            </a:r>
          </a:p>
          <a:p>
            <a:pPr marL="0" indent="0">
              <a:buNone/>
            </a:pPr>
            <a:r>
              <a:rPr lang="ru-RU" b="1" dirty="0">
                <a:solidFill>
                  <a:srgbClr val="0070C0"/>
                </a:solidFill>
                <a:latin typeface="Calibri" panose="020F0502020204030204" pitchFamily="34" charset="0"/>
              </a:rPr>
              <a:t>5) 125 000 руб.</a:t>
            </a:r>
          </a:p>
          <a:p>
            <a:pPr marL="0" indent="0">
              <a:buNone/>
            </a:pPr>
            <a:r>
              <a:rPr lang="ru-RU" b="1" dirty="0">
                <a:solidFill>
                  <a:srgbClr val="0070C0"/>
                </a:solidFill>
                <a:latin typeface="Calibri" panose="020F0502020204030204" pitchFamily="34" charset="0"/>
              </a:rPr>
              <a:t>6) 166 667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69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4.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Специфика задачи – короткоживущие элементы оборудования.</a:t>
            </a:r>
          </a:p>
          <a:p>
            <a:pPr marL="0" indent="0" algn="just">
              <a:spcBef>
                <a:spcPts val="0"/>
              </a:spcBef>
              <a:spcAft>
                <a:spcPts val="0"/>
              </a:spcAft>
              <a:buNone/>
            </a:pPr>
            <a:r>
              <a:rPr lang="ru-RU" dirty="0">
                <a:solidFill>
                  <a:srgbClr val="0070C0"/>
                </a:solidFill>
              </a:rPr>
              <a:t>1. Определяем накопленный износ двигателей объекта оценки:</a:t>
            </a:r>
          </a:p>
          <a:p>
            <a:pPr marL="0" indent="0" algn="ctr">
              <a:spcBef>
                <a:spcPts val="0"/>
              </a:spcBef>
              <a:spcAft>
                <a:spcPts val="0"/>
              </a:spcAft>
              <a:buNone/>
            </a:pPr>
            <a:r>
              <a:rPr lang="ru-RU" b="1" dirty="0">
                <a:solidFill>
                  <a:srgbClr val="0070C0"/>
                </a:solidFill>
              </a:rPr>
              <a:t>14 000 / 18 000 × 2 500 000 × 4шт = 7 777 777,77р.</a:t>
            </a:r>
          </a:p>
          <a:p>
            <a:pPr marL="0" indent="0" algn="just">
              <a:spcBef>
                <a:spcPts val="0"/>
              </a:spcBef>
              <a:spcAft>
                <a:spcPts val="0"/>
              </a:spcAft>
              <a:buNone/>
            </a:pPr>
            <a:r>
              <a:rPr lang="ru-RU" dirty="0">
                <a:solidFill>
                  <a:srgbClr val="0070C0"/>
                </a:solidFill>
              </a:rPr>
              <a:t>2. Определяем накопленный износ двигателей аналога:</a:t>
            </a:r>
          </a:p>
          <a:p>
            <a:pPr marL="0" indent="0" algn="ctr">
              <a:spcBef>
                <a:spcPts val="0"/>
              </a:spcBef>
              <a:spcAft>
                <a:spcPts val="0"/>
              </a:spcAft>
              <a:buNone/>
            </a:pPr>
            <a:r>
              <a:rPr lang="en-US" b="1" dirty="0">
                <a:solidFill>
                  <a:srgbClr val="0070C0"/>
                </a:solidFill>
              </a:rPr>
              <a:t>9 000 </a:t>
            </a:r>
            <a:r>
              <a:rPr lang="ru-RU" b="1" dirty="0">
                <a:solidFill>
                  <a:srgbClr val="0070C0"/>
                </a:solidFill>
              </a:rPr>
              <a:t>/ 18 000 × 2 500 000 × 4шт = 5 000 000,00р.</a:t>
            </a:r>
          </a:p>
          <a:p>
            <a:pPr marL="0" indent="0" algn="just">
              <a:spcBef>
                <a:spcPts val="0"/>
              </a:spcBef>
              <a:spcAft>
                <a:spcPts val="0"/>
              </a:spcAft>
              <a:buNone/>
            </a:pPr>
            <a:r>
              <a:rPr lang="ru-RU" dirty="0">
                <a:solidFill>
                  <a:srgbClr val="0070C0"/>
                </a:solidFill>
              </a:rPr>
              <a:t>3. Абсолютная корректировка на износ составит:</a:t>
            </a:r>
          </a:p>
          <a:p>
            <a:pPr marL="0" indent="0" algn="ctr">
              <a:spcBef>
                <a:spcPts val="0"/>
              </a:spcBef>
              <a:spcAft>
                <a:spcPts val="0"/>
              </a:spcAft>
              <a:buNone/>
            </a:pPr>
            <a:r>
              <a:rPr lang="ru-RU" b="1" dirty="0">
                <a:solidFill>
                  <a:srgbClr val="0070C0"/>
                </a:solidFill>
              </a:rPr>
              <a:t>7 777 777,77 - 5 000 000,00 = 2 777 777,77р.</a:t>
            </a:r>
          </a:p>
          <a:p>
            <a:pPr marL="0" indent="0" algn="just">
              <a:spcBef>
                <a:spcPts val="0"/>
              </a:spcBef>
              <a:spcAft>
                <a:spcPts val="0"/>
              </a:spcAft>
              <a:buNone/>
            </a:pPr>
            <a:r>
              <a:rPr lang="ru-RU" dirty="0">
                <a:solidFill>
                  <a:srgbClr val="0070C0"/>
                </a:solidFill>
              </a:rPr>
              <a:t>4. Цена аналога с учётом скидки на торг:</a:t>
            </a:r>
          </a:p>
          <a:p>
            <a:pPr marL="0" indent="0" algn="ctr">
              <a:spcBef>
                <a:spcPts val="0"/>
              </a:spcBef>
              <a:spcAft>
                <a:spcPts val="0"/>
              </a:spcAft>
              <a:buNone/>
            </a:pPr>
            <a:r>
              <a:rPr lang="ru-RU" b="1" dirty="0">
                <a:solidFill>
                  <a:srgbClr val="0070C0"/>
                </a:solidFill>
              </a:rPr>
              <a:t>25 000 000 × (1 – 10%) = 22 500 000,00р.</a:t>
            </a:r>
          </a:p>
          <a:p>
            <a:pPr marL="0" indent="0" algn="just">
              <a:spcBef>
                <a:spcPts val="0"/>
              </a:spcBef>
              <a:spcAft>
                <a:spcPts val="0"/>
              </a:spcAft>
              <a:buNone/>
            </a:pPr>
            <a:r>
              <a:rPr lang="ru-RU" dirty="0">
                <a:solidFill>
                  <a:srgbClr val="0070C0"/>
                </a:solidFill>
              </a:rPr>
              <a:t>5. Стоимость объекта оценки с учётом корректировки на короткоживущие элементы составит:</a:t>
            </a:r>
          </a:p>
          <a:p>
            <a:pPr marL="0" indent="0" algn="ctr">
              <a:spcBef>
                <a:spcPts val="0"/>
              </a:spcBef>
              <a:spcAft>
                <a:spcPts val="0"/>
              </a:spcAft>
              <a:buNone/>
            </a:pPr>
            <a:r>
              <a:rPr lang="ru-RU" b="1" dirty="0">
                <a:solidFill>
                  <a:srgbClr val="0070C0"/>
                </a:solidFill>
              </a:rPr>
              <a:t>22 500 000,00 – 2 777 777,77 = 19 722 222,23р.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11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5</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r>
              <a:rPr lang="ru-RU" sz="2800" b="1" dirty="0">
                <a:solidFill>
                  <a:srgbClr val="0070C0"/>
                </a:solidFill>
                <a:latin typeface="Calibri" panose="020F0502020204030204" pitchFamily="34" charset="0"/>
              </a:rPr>
              <a:t>Определить физический износ, если известно, что:</a:t>
            </a:r>
          </a:p>
          <a:p>
            <a:pPr lvl="0"/>
            <a:r>
              <a:rPr lang="ru-RU" b="1" dirty="0">
                <a:solidFill>
                  <a:srgbClr val="0070C0"/>
                </a:solidFill>
                <a:latin typeface="Calibri" panose="020F0502020204030204" pitchFamily="34" charset="0"/>
              </a:rPr>
              <a:t>возраст - 12 лет;</a:t>
            </a:r>
          </a:p>
          <a:p>
            <a:pPr lvl="0"/>
            <a:r>
              <a:rPr lang="ru-RU" b="1" dirty="0">
                <a:solidFill>
                  <a:srgbClr val="0070C0"/>
                </a:solidFill>
                <a:latin typeface="Calibri" panose="020F0502020204030204" pitchFamily="34" charset="0"/>
              </a:rPr>
              <a:t>нормативный срок службы - 15 лет;</a:t>
            </a:r>
          </a:p>
          <a:p>
            <a:pPr lvl="0"/>
            <a:r>
              <a:rPr lang="ru-RU" b="1" dirty="0">
                <a:solidFill>
                  <a:srgbClr val="0070C0"/>
                </a:solidFill>
                <a:latin typeface="Calibri" panose="020F0502020204030204" pitchFamily="34" charset="0"/>
              </a:rPr>
              <a:t>3 года назад износ определили в 30%;</a:t>
            </a:r>
          </a:p>
          <a:p>
            <a:pPr lvl="0"/>
            <a:r>
              <a:rPr lang="ru-RU" b="1" dirty="0">
                <a:solidFill>
                  <a:srgbClr val="0070C0"/>
                </a:solidFill>
                <a:latin typeface="Calibri" panose="020F0502020204030204" pitchFamily="34" charset="0"/>
              </a:rPr>
              <a:t>износ начисляется линейно.</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15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5.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1. Определяем нормативный износ в год:</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100% / 15 лет = 6,67% в год</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2. Накопленный износ за три года:</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6,67% × 3 = 20%</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3. Суммарный износ составит:</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30% + 20% = 50%</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88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6</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r>
              <a:rPr lang="ru-RU" b="1" dirty="0">
                <a:solidFill>
                  <a:srgbClr val="0070C0"/>
                </a:solidFill>
              </a:rPr>
              <a:t>Оценщик методом индексации первоначальной стоимости определил затраты на воспроизводство без учета износов в размере 20 </a:t>
            </a:r>
            <a:r>
              <a:rPr lang="ru-RU" b="1" dirty="0" err="1">
                <a:solidFill>
                  <a:srgbClr val="0070C0"/>
                </a:solidFill>
              </a:rPr>
              <a:t>млн.руб</a:t>
            </a:r>
            <a:r>
              <a:rPr lang="ru-RU" b="1" dirty="0">
                <a:solidFill>
                  <a:srgbClr val="0070C0"/>
                </a:solidFill>
              </a:rPr>
              <a:t>. Нормативный срок службы линии 20 лет. Хронологический возраст 6 лет. Эффективный возраст 8 лет. В ходе анализа Оценщик выявил, что новые аналогичные линии сейчас продаются по 19</a:t>
            </a:r>
            <a:r>
              <a:rPr lang="en-GB" b="1" dirty="0">
                <a:solidFill>
                  <a:srgbClr val="0070C0"/>
                </a:solidFill>
              </a:rPr>
              <a:t> </a:t>
            </a:r>
            <a:r>
              <a:rPr lang="ru-RU" b="1" dirty="0">
                <a:solidFill>
                  <a:srgbClr val="0070C0"/>
                </a:solidFill>
              </a:rPr>
              <a:t>000</a:t>
            </a:r>
            <a:r>
              <a:rPr lang="en-GB" b="1" dirty="0">
                <a:solidFill>
                  <a:srgbClr val="0070C0"/>
                </a:solidFill>
              </a:rPr>
              <a:t> </a:t>
            </a:r>
            <a:r>
              <a:rPr lang="ru-RU" b="1" dirty="0">
                <a:solidFill>
                  <a:srgbClr val="0070C0"/>
                </a:solidFill>
              </a:rPr>
              <a:t>000 руб., кроме того, они выполнены по новым технологиям из-за чего их производительность на 5% выше. В рамках доходного подхода к оценке рыночная стоимость всех операционных активов предприятия определена в размере 2</a:t>
            </a:r>
            <a:r>
              <a:rPr lang="en-GB" b="1" dirty="0">
                <a:solidFill>
                  <a:srgbClr val="0070C0"/>
                </a:solidFill>
              </a:rPr>
              <a:t> </a:t>
            </a:r>
            <a:r>
              <a:rPr lang="ru-RU" b="1" dirty="0" err="1">
                <a:solidFill>
                  <a:srgbClr val="0070C0"/>
                </a:solidFill>
              </a:rPr>
              <a:t>млрд.руб</a:t>
            </a:r>
            <a:r>
              <a:rPr lang="ru-RU" b="1" dirty="0">
                <a:solidFill>
                  <a:srgbClr val="0070C0"/>
                </a:solidFill>
              </a:rPr>
              <a:t>. По затратному подходу к оценке рыночная стоимость всех специализированных операционных активов составляет 2,5 </a:t>
            </a:r>
            <a:r>
              <a:rPr lang="ru-RU" b="1" dirty="0" err="1">
                <a:solidFill>
                  <a:srgbClr val="0070C0"/>
                </a:solidFill>
              </a:rPr>
              <a:t>млрд.руб</a:t>
            </a:r>
            <a:r>
              <a:rPr lang="ru-RU" b="1" dirty="0">
                <a:solidFill>
                  <a:srgbClr val="0070C0"/>
                </a:solidFill>
              </a:rPr>
              <a:t>. Рыночная стоимость неспециализированных операционных активов составляет 150 </a:t>
            </a:r>
            <a:r>
              <a:rPr lang="ru-RU" b="1" dirty="0" err="1">
                <a:solidFill>
                  <a:srgbClr val="0070C0"/>
                </a:solidFill>
              </a:rPr>
              <a:t>млн.руб</a:t>
            </a:r>
            <a:r>
              <a:rPr lang="ru-RU" b="1" dirty="0">
                <a:solidFill>
                  <a:srgbClr val="0070C0"/>
                </a:solidFill>
              </a:rPr>
              <a:t>. Рыночная стоимость </a:t>
            </a:r>
            <a:r>
              <a:rPr lang="ru-RU" b="1" dirty="0" err="1">
                <a:solidFill>
                  <a:srgbClr val="0070C0"/>
                </a:solidFill>
              </a:rPr>
              <a:t>неоперационных</a:t>
            </a:r>
            <a:r>
              <a:rPr lang="ru-RU" b="1" dirty="0">
                <a:solidFill>
                  <a:srgbClr val="0070C0"/>
                </a:solidFill>
              </a:rPr>
              <a:t> активов 50 </a:t>
            </a:r>
            <a:r>
              <a:rPr lang="ru-RU" b="1" dirty="0" err="1">
                <a:solidFill>
                  <a:srgbClr val="0070C0"/>
                </a:solidFill>
              </a:rPr>
              <a:t>млн.руб</a:t>
            </a:r>
            <a:r>
              <a:rPr lang="ru-RU" b="1" dirty="0">
                <a:solidFill>
                  <a:srgbClr val="0070C0"/>
                </a:solidFill>
              </a:rPr>
              <a:t>. Определить рыночную стоимость линии.</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87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6.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Определяем физический износ:</a:t>
            </a:r>
          </a:p>
          <a:p>
            <a:pPr marL="0" indent="0" algn="ctr">
              <a:spcBef>
                <a:spcPts val="0"/>
              </a:spcBef>
              <a:spcAft>
                <a:spcPts val="0"/>
              </a:spcAft>
              <a:buNone/>
            </a:pPr>
            <a:r>
              <a:rPr lang="ru-RU" b="1" dirty="0">
                <a:solidFill>
                  <a:srgbClr val="0070C0"/>
                </a:solidFill>
              </a:rPr>
              <a:t>8 / 20 = 0,4 или 40%</a:t>
            </a:r>
          </a:p>
          <a:p>
            <a:pPr marL="0" indent="0" algn="ctr">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2. Определяем функциональное устаревание:</a:t>
            </a:r>
          </a:p>
          <a:p>
            <a:pPr marL="0" indent="0" algn="ctr">
              <a:spcBef>
                <a:spcPts val="0"/>
              </a:spcBef>
              <a:spcAft>
                <a:spcPts val="0"/>
              </a:spcAft>
              <a:buNone/>
            </a:pPr>
            <a:r>
              <a:rPr lang="ru-RU" b="1" dirty="0" err="1">
                <a:solidFill>
                  <a:srgbClr val="0070C0"/>
                </a:solidFill>
              </a:rPr>
              <a:t>И</a:t>
            </a:r>
            <a:r>
              <a:rPr lang="ru-RU" b="1" baseline="-25000" dirty="0" err="1">
                <a:solidFill>
                  <a:srgbClr val="0070C0"/>
                </a:solidFill>
              </a:rPr>
              <a:t>функц</a:t>
            </a:r>
            <a:r>
              <a:rPr lang="ru-RU" b="1" dirty="0">
                <a:solidFill>
                  <a:srgbClr val="0070C0"/>
                </a:solidFill>
              </a:rPr>
              <a:t> = 1 – </a:t>
            </a:r>
            <a:r>
              <a:rPr lang="ru-RU" b="1" dirty="0" err="1">
                <a:solidFill>
                  <a:srgbClr val="0070C0"/>
                </a:solidFill>
              </a:rPr>
              <a:t>Ц</a:t>
            </a:r>
            <a:r>
              <a:rPr lang="ru-RU" b="1" baseline="-25000" dirty="0" err="1">
                <a:solidFill>
                  <a:srgbClr val="0070C0"/>
                </a:solidFill>
              </a:rPr>
              <a:t>оа</a:t>
            </a:r>
            <a:r>
              <a:rPr lang="ru-RU" b="1" dirty="0">
                <a:solidFill>
                  <a:srgbClr val="0070C0"/>
                </a:solidFill>
              </a:rPr>
              <a:t>/</a:t>
            </a:r>
            <a:r>
              <a:rPr lang="ru-RU" b="1" dirty="0" err="1">
                <a:solidFill>
                  <a:srgbClr val="0070C0"/>
                </a:solidFill>
              </a:rPr>
              <a:t>Ц</a:t>
            </a:r>
            <a:r>
              <a:rPr lang="ru-RU" b="1" baseline="-25000" dirty="0" err="1">
                <a:solidFill>
                  <a:srgbClr val="0070C0"/>
                </a:solidFill>
              </a:rPr>
              <a:t>оо</a:t>
            </a:r>
            <a:r>
              <a:rPr lang="ru-RU" b="1" dirty="0">
                <a:solidFill>
                  <a:srgbClr val="0070C0"/>
                </a:solidFill>
              </a:rPr>
              <a:t> × (</a:t>
            </a:r>
            <a:r>
              <a:rPr lang="ru-RU" b="1" dirty="0" err="1">
                <a:solidFill>
                  <a:srgbClr val="0070C0"/>
                </a:solidFill>
              </a:rPr>
              <a:t>Х</a:t>
            </a:r>
            <a:r>
              <a:rPr lang="ru-RU" b="1" baseline="-25000" dirty="0" err="1">
                <a:solidFill>
                  <a:srgbClr val="0070C0"/>
                </a:solidFill>
              </a:rPr>
              <a:t>оо</a:t>
            </a:r>
            <a:r>
              <a:rPr lang="ru-RU" b="1" dirty="0">
                <a:solidFill>
                  <a:srgbClr val="0070C0"/>
                </a:solidFill>
              </a:rPr>
              <a:t>/</a:t>
            </a:r>
            <a:r>
              <a:rPr lang="ru-RU" b="1" dirty="0" err="1">
                <a:solidFill>
                  <a:srgbClr val="0070C0"/>
                </a:solidFill>
              </a:rPr>
              <a:t>Х</a:t>
            </a:r>
            <a:r>
              <a:rPr lang="ru-RU" b="1" baseline="-25000" dirty="0" err="1">
                <a:solidFill>
                  <a:srgbClr val="0070C0"/>
                </a:solidFill>
              </a:rPr>
              <a:t>оа</a:t>
            </a:r>
            <a:r>
              <a:rPr lang="ru-RU" b="1" dirty="0">
                <a:solidFill>
                  <a:srgbClr val="0070C0"/>
                </a:solidFill>
              </a:rPr>
              <a:t>)</a:t>
            </a:r>
            <a:r>
              <a:rPr lang="en-US" b="1" baseline="30000" dirty="0">
                <a:solidFill>
                  <a:srgbClr val="0070C0"/>
                </a:solidFill>
              </a:rPr>
              <a:t>b</a:t>
            </a:r>
            <a:endParaRPr lang="ru-RU" b="1" baseline="30000" dirty="0">
              <a:solidFill>
                <a:srgbClr val="0070C0"/>
              </a:solidFill>
            </a:endParaRPr>
          </a:p>
          <a:p>
            <a:pPr marL="0" indent="0" algn="ctr">
              <a:spcBef>
                <a:spcPts val="0"/>
              </a:spcBef>
              <a:buNone/>
            </a:pPr>
            <a:r>
              <a:rPr lang="ru-RU" b="1" dirty="0" err="1">
                <a:solidFill>
                  <a:srgbClr val="0070C0"/>
                </a:solidFill>
              </a:rPr>
              <a:t>И</a:t>
            </a:r>
            <a:r>
              <a:rPr lang="ru-RU" b="1" baseline="-25000" dirty="0" err="1">
                <a:solidFill>
                  <a:srgbClr val="0070C0"/>
                </a:solidFill>
              </a:rPr>
              <a:t>функц</a:t>
            </a:r>
            <a:r>
              <a:rPr lang="ru-RU" b="1" dirty="0">
                <a:solidFill>
                  <a:srgbClr val="0070C0"/>
                </a:solidFill>
              </a:rPr>
              <a:t> = 1 – 19/20 × (1/1,05)</a:t>
            </a:r>
            <a:r>
              <a:rPr lang="ru-RU" b="1" baseline="30000" dirty="0">
                <a:solidFill>
                  <a:srgbClr val="0070C0"/>
                </a:solidFill>
              </a:rPr>
              <a:t>1 </a:t>
            </a:r>
            <a:r>
              <a:rPr lang="ru-RU" b="1" dirty="0">
                <a:solidFill>
                  <a:srgbClr val="0070C0"/>
                </a:solidFill>
              </a:rPr>
              <a:t>= 0,095 или 9,5%</a:t>
            </a:r>
          </a:p>
          <a:p>
            <a:pPr marL="0" indent="0" algn="ctr">
              <a:spcBef>
                <a:spcPts val="0"/>
              </a:spcBef>
              <a:buNone/>
            </a:pPr>
            <a:endParaRPr lang="ru-RU" dirty="0">
              <a:solidFill>
                <a:srgbClr val="0070C0"/>
              </a:solidFill>
            </a:endParaRPr>
          </a:p>
          <a:p>
            <a:pPr marL="0" indent="0" algn="just">
              <a:spcBef>
                <a:spcPts val="0"/>
              </a:spcBef>
              <a:spcAft>
                <a:spcPts val="0"/>
              </a:spcAft>
              <a:buNone/>
            </a:pPr>
            <a:r>
              <a:rPr lang="ru-RU" dirty="0">
                <a:solidFill>
                  <a:srgbClr val="0070C0"/>
                </a:solidFill>
              </a:rPr>
              <a:t>   3. Определяем внешнее устаревание:</a:t>
            </a:r>
          </a:p>
          <a:p>
            <a:pPr marL="0" indent="0" algn="ctr">
              <a:spcBef>
                <a:spcPts val="0"/>
              </a:spcBef>
              <a:spcAft>
                <a:spcPts val="0"/>
              </a:spcAft>
              <a:buNone/>
            </a:pPr>
            <a:r>
              <a:rPr lang="ru-RU" b="1" dirty="0" err="1">
                <a:solidFill>
                  <a:srgbClr val="0070C0"/>
                </a:solidFill>
              </a:rPr>
              <a:t>И</a:t>
            </a:r>
            <a:r>
              <a:rPr lang="ru-RU" b="1" baseline="-25000" dirty="0" err="1">
                <a:solidFill>
                  <a:srgbClr val="0070C0"/>
                </a:solidFill>
              </a:rPr>
              <a:t>внеш</a:t>
            </a:r>
            <a:r>
              <a:rPr lang="ru-RU" b="1" dirty="0">
                <a:solidFill>
                  <a:srgbClr val="0070C0"/>
                </a:solidFill>
              </a:rPr>
              <a:t> = 1 – </a:t>
            </a:r>
            <a:r>
              <a:rPr lang="ru-RU" b="1" dirty="0" err="1">
                <a:solidFill>
                  <a:srgbClr val="0070C0"/>
                </a:solidFill>
              </a:rPr>
              <a:t>С</a:t>
            </a:r>
            <a:r>
              <a:rPr lang="ru-RU" b="1" baseline="-25000" dirty="0" err="1">
                <a:solidFill>
                  <a:srgbClr val="0070C0"/>
                </a:solidFill>
              </a:rPr>
              <a:t>спец.опер.акт.доходный</a:t>
            </a:r>
            <a:r>
              <a:rPr lang="ru-RU" b="1" dirty="0">
                <a:solidFill>
                  <a:srgbClr val="0070C0"/>
                </a:solidFill>
              </a:rPr>
              <a:t>/</a:t>
            </a:r>
            <a:r>
              <a:rPr lang="ru-RU" b="1" dirty="0" err="1">
                <a:solidFill>
                  <a:srgbClr val="0070C0"/>
                </a:solidFill>
              </a:rPr>
              <a:t>С</a:t>
            </a:r>
            <a:r>
              <a:rPr lang="ru-RU" b="1" baseline="-25000" dirty="0" err="1">
                <a:solidFill>
                  <a:srgbClr val="0070C0"/>
                </a:solidFill>
              </a:rPr>
              <a:t>спец.опер.акт.затратный</a:t>
            </a:r>
            <a:endParaRPr lang="ru-RU" b="1" dirty="0">
              <a:solidFill>
                <a:srgbClr val="0070C0"/>
              </a:solidFill>
            </a:endParaRPr>
          </a:p>
          <a:p>
            <a:pPr marL="0" indent="0" algn="ctr">
              <a:spcBef>
                <a:spcPts val="0"/>
              </a:spcBef>
              <a:spcAft>
                <a:spcPts val="0"/>
              </a:spcAft>
              <a:buNone/>
            </a:pPr>
            <a:r>
              <a:rPr lang="ru-RU" b="1" dirty="0" err="1">
                <a:solidFill>
                  <a:srgbClr val="0070C0"/>
                </a:solidFill>
              </a:rPr>
              <a:t>И</a:t>
            </a:r>
            <a:r>
              <a:rPr lang="ru-RU" b="1" baseline="-25000" dirty="0" err="1">
                <a:solidFill>
                  <a:srgbClr val="0070C0"/>
                </a:solidFill>
              </a:rPr>
              <a:t>внеш</a:t>
            </a:r>
            <a:r>
              <a:rPr lang="ru-RU" b="1" dirty="0">
                <a:solidFill>
                  <a:srgbClr val="0070C0"/>
                </a:solidFill>
              </a:rPr>
              <a:t> = 1 – (2 – 0,15) / 2,5 = 0,26 или 26%</a:t>
            </a:r>
          </a:p>
          <a:p>
            <a:pPr marL="0" indent="0" algn="ctr">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4. Определяем рыночную стоимость объекта:</a:t>
            </a:r>
          </a:p>
          <a:p>
            <a:pPr marL="0" indent="0" algn="ctr">
              <a:spcBef>
                <a:spcPts val="0"/>
              </a:spcBef>
              <a:spcAft>
                <a:spcPts val="0"/>
              </a:spcAft>
              <a:buNone/>
            </a:pPr>
            <a:r>
              <a:rPr lang="ru-RU" b="1" dirty="0">
                <a:solidFill>
                  <a:srgbClr val="0070C0"/>
                </a:solidFill>
              </a:rPr>
              <a:t>С = 20 × (1 – 40%) × (1 – 9,5%) × (1 – 26%) = 8 млн.</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01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7</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endParaRPr lang="ru-RU" sz="2400" b="1" dirty="0" smtClean="0">
              <a:solidFill>
                <a:srgbClr val="0070C0"/>
              </a:solidFill>
              <a:latin typeface="Calibri" panose="020F0502020204030204" pitchFamily="34" charset="0"/>
            </a:endParaRPr>
          </a:p>
          <a:p>
            <a:pPr marL="0" indent="0" algn="just">
              <a:spcBef>
                <a:spcPts val="0"/>
              </a:spcBef>
              <a:buNone/>
            </a:pPr>
            <a:r>
              <a:rPr lang="ru-RU" sz="2400" b="1" dirty="0">
                <a:solidFill>
                  <a:srgbClr val="0070C0"/>
                </a:solidFill>
                <a:latin typeface="Calibri" panose="020F0502020204030204" pitchFamily="34" charset="0"/>
              </a:rPr>
              <a:t> </a:t>
            </a:r>
            <a:r>
              <a:rPr lang="ru-RU" sz="2400" b="1" dirty="0" smtClean="0">
                <a:solidFill>
                  <a:srgbClr val="0070C0"/>
                </a:solidFill>
                <a:latin typeface="Calibri" panose="020F0502020204030204" pitchFamily="34" charset="0"/>
              </a:rPr>
              <a:t>  </a:t>
            </a:r>
            <a:r>
              <a:rPr lang="ru-RU" b="1" dirty="0" smtClean="0">
                <a:solidFill>
                  <a:srgbClr val="0070C0"/>
                </a:solidFill>
              </a:rPr>
              <a:t>Определить </a:t>
            </a:r>
            <a:r>
              <a:rPr lang="ru-RU" b="1" dirty="0">
                <a:solidFill>
                  <a:srgbClr val="0070C0"/>
                </a:solidFill>
              </a:rPr>
              <a:t>оставшийся срок службы горнопроходческой линии. Начало эксплуатации - апрель 2012, дата определения оставшегося срока службы –  январь 2015. Годовая норма выработки 1</a:t>
            </a:r>
            <a:r>
              <a:rPr lang="en-GB" b="1" dirty="0">
                <a:solidFill>
                  <a:srgbClr val="0070C0"/>
                </a:solidFill>
              </a:rPr>
              <a:t> </a:t>
            </a:r>
            <a:r>
              <a:rPr lang="ru-RU" b="1" dirty="0">
                <a:solidFill>
                  <a:srgbClr val="0070C0"/>
                </a:solidFill>
              </a:rPr>
              <a:t>045</a:t>
            </a:r>
            <a:r>
              <a:rPr lang="en-GB" b="1" dirty="0">
                <a:solidFill>
                  <a:srgbClr val="0070C0"/>
                </a:solidFill>
              </a:rPr>
              <a:t> </a:t>
            </a:r>
            <a:r>
              <a:rPr lang="ru-RU" b="1" dirty="0">
                <a:solidFill>
                  <a:srgbClr val="0070C0"/>
                </a:solidFill>
              </a:rPr>
              <a:t>000 </a:t>
            </a:r>
            <a:r>
              <a:rPr lang="ru-RU" b="1" dirty="0" err="1">
                <a:solidFill>
                  <a:srgbClr val="0070C0"/>
                </a:solidFill>
              </a:rPr>
              <a:t>тн</a:t>
            </a:r>
            <a:r>
              <a:rPr lang="ru-RU" b="1" dirty="0">
                <a:solidFill>
                  <a:srgbClr val="0070C0"/>
                </a:solidFill>
              </a:rPr>
              <a:t>. Оставшийся объем запасов 3,4 </a:t>
            </a:r>
            <a:r>
              <a:rPr lang="ru-RU" b="1" dirty="0" err="1">
                <a:solidFill>
                  <a:srgbClr val="0070C0"/>
                </a:solidFill>
              </a:rPr>
              <a:t>млн.тн</a:t>
            </a:r>
            <a:r>
              <a:rPr lang="ru-RU" b="1" dirty="0">
                <a:solidFill>
                  <a:srgbClr val="0070C0"/>
                </a:solidFill>
              </a:rPr>
              <a:t>. Линия смонтирована под данную выработку, по истечению добычи ее демонтируют.</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35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7.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Решение:</a:t>
            </a:r>
          </a:p>
          <a:p>
            <a:pPr marL="0" indent="0" algn="ctr">
              <a:spcBef>
                <a:spcPts val="0"/>
              </a:spcBef>
              <a:spcAft>
                <a:spcPts val="0"/>
              </a:spcAft>
              <a:buNone/>
            </a:pPr>
            <a:r>
              <a:rPr lang="ru-RU" b="1" dirty="0">
                <a:solidFill>
                  <a:srgbClr val="0070C0"/>
                </a:solidFill>
              </a:rPr>
              <a:t>1 045 000 – 12 мес.</a:t>
            </a:r>
          </a:p>
          <a:p>
            <a:pPr marL="0" indent="0" algn="ctr">
              <a:spcBef>
                <a:spcPts val="0"/>
              </a:spcBef>
              <a:spcAft>
                <a:spcPts val="0"/>
              </a:spcAft>
              <a:buNone/>
            </a:pPr>
            <a:r>
              <a:rPr lang="ru-RU" b="1" dirty="0">
                <a:solidFill>
                  <a:srgbClr val="0070C0"/>
                </a:solidFill>
              </a:rPr>
              <a:t>3 400 000 – Х мес.</a:t>
            </a:r>
          </a:p>
          <a:p>
            <a:pPr marL="0" indent="0" algn="ctr">
              <a:spcBef>
                <a:spcPts val="0"/>
              </a:spcBef>
              <a:spcAft>
                <a:spcPts val="0"/>
              </a:spcAft>
              <a:buNone/>
            </a:pPr>
            <a:endParaRPr lang="ru-RU" b="1" dirty="0">
              <a:solidFill>
                <a:srgbClr val="0070C0"/>
              </a:solidFill>
            </a:endParaRPr>
          </a:p>
          <a:p>
            <a:pPr marL="0" indent="0" algn="ctr">
              <a:spcBef>
                <a:spcPts val="0"/>
              </a:spcBef>
              <a:spcAft>
                <a:spcPts val="0"/>
              </a:spcAft>
              <a:buNone/>
            </a:pPr>
            <a:r>
              <a:rPr lang="ru-RU" b="1" dirty="0">
                <a:solidFill>
                  <a:srgbClr val="0070C0"/>
                </a:solidFill>
              </a:rPr>
              <a:t>Х = 3 400 000 × 12 / 1 045 000 = 39 мес. или 3 года и 3 мес.</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41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8</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рыночную стоимость станка в г. Самаре с учетом НДС. Станок был приобретен в Германии за 360</a:t>
            </a:r>
            <a:r>
              <a:rPr lang="en-GB" b="1" dirty="0">
                <a:solidFill>
                  <a:srgbClr val="0070C0"/>
                </a:solidFill>
              </a:rPr>
              <a:t> </a:t>
            </a:r>
            <a:r>
              <a:rPr lang="ru-RU" b="1" dirty="0">
                <a:solidFill>
                  <a:srgbClr val="0070C0"/>
                </a:solidFill>
              </a:rPr>
              <a:t>000 евро. Индекс цен на аналогичное оборудование в еврозоне за период с 01.01.1999 по 10.02.2004 составил 1,54, а в период с 10.01.1999 по 15.10.2016 – 2,12. Поставка произведена на условиях </a:t>
            </a:r>
            <a:r>
              <a:rPr lang="en-GB" b="1" dirty="0">
                <a:solidFill>
                  <a:srgbClr val="0070C0"/>
                </a:solidFill>
              </a:rPr>
              <a:t>DDP</a:t>
            </a:r>
            <a:r>
              <a:rPr lang="ru-RU" b="1" dirty="0">
                <a:solidFill>
                  <a:srgbClr val="0070C0"/>
                </a:solidFill>
              </a:rPr>
              <a:t> (включает таможенное оформление, доставку и монтаж). Дата поставки – 10.02.2004. Дата оценки – 15.10.2016. Таможенная пошлина составляет 10%. Затраты на доставку и монтаж составляют 20%. Курс евро на 10.02.2004 составлял 35,10 руб./евро, а на 15.10.2016 – 70,18 руб./евро.</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51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8.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Определяем индекс удорожания в еврозоне с 2004 по 2016:</a:t>
            </a:r>
          </a:p>
          <a:p>
            <a:pPr marL="0" indent="0" algn="ctr">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2,12 /  1,54 = 1,3766</a:t>
            </a:r>
          </a:p>
          <a:p>
            <a:pPr marL="0" indent="0">
              <a:spcBef>
                <a:spcPts val="0"/>
              </a:spcBef>
              <a:spcAft>
                <a:spcPts val="0"/>
              </a:spcAft>
              <a:buNone/>
            </a:pPr>
            <a:endParaRPr lang="ru-RU" dirty="0">
              <a:solidFill>
                <a:srgbClr val="0070C0"/>
              </a:solidFill>
            </a:endParaRPr>
          </a:p>
          <a:p>
            <a:pPr marL="0" indent="0">
              <a:spcBef>
                <a:spcPts val="0"/>
              </a:spcBef>
              <a:spcAft>
                <a:spcPts val="0"/>
              </a:spcAft>
              <a:buNone/>
            </a:pPr>
            <a:r>
              <a:rPr lang="ru-RU" dirty="0">
                <a:solidFill>
                  <a:srgbClr val="0070C0"/>
                </a:solidFill>
              </a:rPr>
              <a:t>   2. Поскольку таможенное оформление, доставка и монтаж уже включены в стоимость, индексируем стоимость, пересчитываем в рубли. Несмотря на то, что</a:t>
            </a:r>
            <a:r>
              <a:rPr lang="en-US" dirty="0">
                <a:solidFill>
                  <a:srgbClr val="0070C0"/>
                </a:solidFill>
              </a:rPr>
              <a:t> </a:t>
            </a:r>
            <a:r>
              <a:rPr lang="ru-RU" dirty="0">
                <a:solidFill>
                  <a:srgbClr val="0070C0"/>
                </a:solidFill>
              </a:rPr>
              <a:t>в условии указан</a:t>
            </a:r>
            <a:r>
              <a:rPr lang="en-US" dirty="0">
                <a:solidFill>
                  <a:srgbClr val="0070C0"/>
                </a:solidFill>
              </a:rPr>
              <a:t> </a:t>
            </a:r>
            <a:r>
              <a:rPr lang="ru-RU" dirty="0">
                <a:solidFill>
                  <a:srgbClr val="0070C0"/>
                </a:solidFill>
              </a:rPr>
              <a:t>перечень составляющих </a:t>
            </a:r>
            <a:r>
              <a:rPr lang="en-US" dirty="0">
                <a:solidFill>
                  <a:srgbClr val="0070C0"/>
                </a:solidFill>
              </a:rPr>
              <a:t>DDP</a:t>
            </a:r>
            <a:r>
              <a:rPr lang="ru-RU" dirty="0">
                <a:solidFill>
                  <a:srgbClr val="0070C0"/>
                </a:solidFill>
              </a:rPr>
              <a:t>: «(включает таможенное оформление, доставку и монтаж)», НДС не добавляем. Задачу засчитывают по глоссарию (НДС включен в </a:t>
            </a:r>
            <a:r>
              <a:rPr lang="en-US" dirty="0">
                <a:solidFill>
                  <a:srgbClr val="0070C0"/>
                </a:solidFill>
              </a:rPr>
              <a:t>DDP</a:t>
            </a:r>
            <a:r>
              <a:rPr lang="ru-RU" dirty="0">
                <a:solidFill>
                  <a:srgbClr val="0070C0"/>
                </a:solidFill>
              </a:rPr>
              <a:t>):</a:t>
            </a:r>
          </a:p>
          <a:p>
            <a:pPr marL="0" indent="0" algn="ctr">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С = 360 000 × 1,3766 × 70,18 ≈ 35 </a:t>
            </a:r>
            <a:r>
              <a:rPr lang="ru-RU" b="1" dirty="0" err="1">
                <a:solidFill>
                  <a:srgbClr val="0070C0"/>
                </a:solidFill>
              </a:rPr>
              <a:t>млн.р</a:t>
            </a:r>
            <a:r>
              <a:rPr lang="ru-RU" b="1" dirty="0">
                <a:solidFill>
                  <a:srgbClr val="0070C0"/>
                </a:solidFill>
              </a:rPr>
              <a:t>.</a:t>
            </a:r>
            <a:endParaRPr lang="en-US" b="1" dirty="0">
              <a:solidFill>
                <a:srgbClr val="0070C0"/>
              </a:solidFill>
            </a:endParaRPr>
          </a:p>
          <a:p>
            <a:pPr marL="0" indent="0" algn="ctr">
              <a:spcBef>
                <a:spcPts val="0"/>
              </a:spcBef>
              <a:spcAft>
                <a:spcPts val="0"/>
              </a:spcAft>
              <a:buNone/>
            </a:pPr>
            <a:endParaRPr lang="en-US" b="1" dirty="0">
              <a:solidFill>
                <a:srgbClr val="0070C0"/>
              </a:solidFill>
            </a:endParaRPr>
          </a:p>
          <a:p>
            <a:pPr marL="0" indent="0">
              <a:spcBef>
                <a:spcPts val="0"/>
              </a:spcBef>
              <a:spcAft>
                <a:spcPts val="0"/>
              </a:spcAft>
              <a:buNone/>
            </a:pPr>
            <a:r>
              <a:rPr lang="ru-RU" dirty="0">
                <a:solidFill>
                  <a:srgbClr val="0070C0"/>
                </a:solidFill>
              </a:rPr>
              <a:t> </a:t>
            </a:r>
            <a:r>
              <a:rPr lang="ru-RU" b="1" i="1" dirty="0">
                <a:solidFill>
                  <a:srgbClr val="0070C0"/>
                </a:solidFill>
              </a:rPr>
              <a:t>Внимание!</a:t>
            </a:r>
            <a:r>
              <a:rPr lang="ru-RU" dirty="0">
                <a:solidFill>
                  <a:srgbClr val="0070C0"/>
                </a:solidFill>
              </a:rPr>
              <a:t> Встречается разновидность задачи, где </a:t>
            </a:r>
            <a:r>
              <a:rPr lang="ru-RU">
                <a:solidFill>
                  <a:srgbClr val="0070C0"/>
                </a:solidFill>
              </a:rPr>
              <a:t>необходимо добавлять НДС!</a:t>
            </a: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02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9</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Оборудование произведено в России и вывезено за границу. Там оно стоит 140</a:t>
            </a:r>
            <a:r>
              <a:rPr lang="en-GB" b="1" dirty="0">
                <a:solidFill>
                  <a:srgbClr val="0070C0"/>
                </a:solidFill>
              </a:rPr>
              <a:t> </a:t>
            </a:r>
            <a:r>
              <a:rPr lang="ru-RU" b="1" dirty="0">
                <a:solidFill>
                  <a:srgbClr val="0070C0"/>
                </a:solidFill>
              </a:rPr>
              <a:t>000</a:t>
            </a:r>
            <a:r>
              <a:rPr lang="en-GB" b="1" dirty="0">
                <a:solidFill>
                  <a:srgbClr val="0070C0"/>
                </a:solidFill>
              </a:rPr>
              <a:t> </a:t>
            </a:r>
            <a:r>
              <a:rPr lang="ru-RU" b="1" dirty="0" err="1">
                <a:solidFill>
                  <a:srgbClr val="0070C0"/>
                </a:solidFill>
              </a:rPr>
              <a:t>долл.США</a:t>
            </a:r>
            <a:r>
              <a:rPr lang="ru-RU" b="1" dirty="0">
                <a:solidFill>
                  <a:srgbClr val="0070C0"/>
                </a:solidFill>
              </a:rPr>
              <a:t> с учетом вывозной пошлины. Потом его опять ввезли в Россию. Вывозная пошлина 18%, ввозная 12%. НДС не облагается. Какова стоимость в условиях России.</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5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№27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Определяем корректировку на износ:</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К </a:t>
            </a:r>
            <a:r>
              <a:rPr lang="ru-RU" b="1" baseline="-25000" dirty="0">
                <a:solidFill>
                  <a:srgbClr val="0070C0"/>
                </a:solidFill>
                <a:latin typeface="Calibri" panose="020F0502020204030204" pitchFamily="34" charset="0"/>
              </a:rPr>
              <a:t>износ</a:t>
            </a:r>
            <a:r>
              <a:rPr lang="ru-RU" b="1" dirty="0">
                <a:solidFill>
                  <a:srgbClr val="0070C0"/>
                </a:solidFill>
                <a:latin typeface="Calibri" panose="020F0502020204030204" pitchFamily="34" charset="0"/>
              </a:rPr>
              <a:t> = (1 – Износ </a:t>
            </a:r>
            <a:r>
              <a:rPr lang="ru-RU" b="1" baseline="-25000" dirty="0">
                <a:solidFill>
                  <a:srgbClr val="0070C0"/>
                </a:solidFill>
                <a:latin typeface="Calibri" panose="020F0502020204030204" pitchFamily="34" charset="0"/>
              </a:rPr>
              <a:t>объекта</a:t>
            </a:r>
            <a:r>
              <a:rPr lang="ru-RU" b="1" dirty="0">
                <a:solidFill>
                  <a:srgbClr val="0070C0"/>
                </a:solidFill>
                <a:latin typeface="Calibri" panose="020F0502020204030204" pitchFamily="34" charset="0"/>
              </a:rPr>
              <a:t>) / (1 – Износ </a:t>
            </a:r>
            <a:r>
              <a:rPr lang="ru-RU" b="1" baseline="-25000" dirty="0">
                <a:solidFill>
                  <a:srgbClr val="0070C0"/>
                </a:solidFill>
                <a:latin typeface="Calibri" panose="020F0502020204030204" pitchFamily="34" charset="0"/>
              </a:rPr>
              <a:t>аналога</a:t>
            </a:r>
            <a:r>
              <a:rPr lang="ru-RU" b="1" dirty="0">
                <a:solidFill>
                  <a:srgbClr val="0070C0"/>
                </a:solidFill>
                <a:latin typeface="Calibri" panose="020F0502020204030204" pitchFamily="34" charset="0"/>
              </a:rPr>
              <a:t>)</a:t>
            </a:r>
          </a:p>
          <a:p>
            <a:pPr marL="0" indent="0" algn="ctr">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К </a:t>
            </a:r>
            <a:r>
              <a:rPr lang="ru-RU" b="1" baseline="-25000" dirty="0">
                <a:solidFill>
                  <a:srgbClr val="0070C0"/>
                </a:solidFill>
                <a:latin typeface="Calibri" panose="020F0502020204030204" pitchFamily="34" charset="0"/>
              </a:rPr>
              <a:t>износ</a:t>
            </a:r>
            <a:r>
              <a:rPr lang="ru-RU" b="1" dirty="0">
                <a:solidFill>
                  <a:srgbClr val="0070C0"/>
                </a:solidFill>
                <a:latin typeface="Calibri" panose="020F0502020204030204" pitchFamily="34" charset="0"/>
              </a:rPr>
              <a:t> = (1 – 50%) / (1 – 40%) = 0,83333</a:t>
            </a:r>
          </a:p>
          <a:p>
            <a:pPr marL="0" indent="0" algn="ctr">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Стоимость = 100 000 </a:t>
            </a:r>
            <a:r>
              <a:rPr lang="ru-RU" b="1" dirty="0">
                <a:solidFill>
                  <a:srgbClr val="0070C0"/>
                </a:solidFill>
              </a:rPr>
              <a:t>×</a:t>
            </a:r>
            <a:r>
              <a:rPr lang="ru-RU" b="1" dirty="0">
                <a:solidFill>
                  <a:srgbClr val="0070C0"/>
                </a:solidFill>
                <a:latin typeface="Calibri" panose="020F0502020204030204" pitchFamily="34" charset="0"/>
              </a:rPr>
              <a:t> 0,83333 = 83 333р.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1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9.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Решение:</a:t>
            </a:r>
          </a:p>
          <a:p>
            <a:pPr marL="0" indent="0" algn="ctr">
              <a:spcBef>
                <a:spcPts val="0"/>
              </a:spcBef>
              <a:spcAft>
                <a:spcPts val="0"/>
              </a:spcAft>
              <a:buNone/>
            </a:pPr>
            <a:r>
              <a:rPr lang="ru-RU" b="1" dirty="0">
                <a:solidFill>
                  <a:srgbClr val="0070C0"/>
                </a:solidFill>
              </a:rPr>
              <a:t>С = 140 000 / 1,18 = 118 644 долл.</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1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11</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Определить физический износ фанерного завода по состоянию на 2016 год. Срок службы 25 лет. Оборудование вводилось:</a:t>
            </a:r>
          </a:p>
          <a:p>
            <a:pPr marL="0" indent="0" algn="just">
              <a:spcBef>
                <a:spcPts val="0"/>
              </a:spcBef>
              <a:buNone/>
            </a:pPr>
            <a:r>
              <a:rPr lang="ru-RU" b="1" dirty="0">
                <a:solidFill>
                  <a:srgbClr val="0070C0"/>
                </a:solidFill>
                <a:latin typeface="Calibri" panose="020F0502020204030204" pitchFamily="34" charset="0"/>
              </a:rPr>
              <a:t> - в 2000 году – 2 </a:t>
            </a:r>
            <a:r>
              <a:rPr lang="ru-RU" b="1" dirty="0" err="1">
                <a:solidFill>
                  <a:srgbClr val="0070C0"/>
                </a:solidFill>
                <a:latin typeface="Calibri" panose="020F0502020204030204" pitchFamily="34" charset="0"/>
              </a:rPr>
              <a:t>млн.р</a:t>
            </a:r>
            <a:r>
              <a:rPr lang="ru-RU" b="1" dirty="0">
                <a:solidFill>
                  <a:srgbClr val="0070C0"/>
                </a:solidFill>
                <a:latin typeface="Calibri" panose="020F0502020204030204" pitchFamily="34" charset="0"/>
              </a:rPr>
              <a:t>.;</a:t>
            </a:r>
          </a:p>
          <a:p>
            <a:pPr marL="0" indent="0" algn="just">
              <a:spcBef>
                <a:spcPts val="0"/>
              </a:spcBef>
              <a:buNone/>
            </a:pPr>
            <a:r>
              <a:rPr lang="ru-RU" b="1" dirty="0">
                <a:solidFill>
                  <a:srgbClr val="0070C0"/>
                </a:solidFill>
                <a:latin typeface="Calibri" panose="020F0502020204030204" pitchFamily="34" charset="0"/>
              </a:rPr>
              <a:t> - в 2005 году – 3 </a:t>
            </a:r>
            <a:r>
              <a:rPr lang="ru-RU" b="1" dirty="0" err="1">
                <a:solidFill>
                  <a:srgbClr val="0070C0"/>
                </a:solidFill>
                <a:latin typeface="Calibri" panose="020F0502020204030204" pitchFamily="34" charset="0"/>
              </a:rPr>
              <a:t>млн.р</a:t>
            </a:r>
            <a:r>
              <a:rPr lang="ru-RU" b="1" dirty="0">
                <a:solidFill>
                  <a:srgbClr val="0070C0"/>
                </a:solidFill>
                <a:latin typeface="Calibri" panose="020F0502020204030204" pitchFamily="34" charset="0"/>
              </a:rPr>
              <a:t>.;</a:t>
            </a:r>
          </a:p>
          <a:p>
            <a:pPr marL="0" indent="0" algn="just">
              <a:spcBef>
                <a:spcPts val="0"/>
              </a:spcBef>
              <a:buNone/>
            </a:pPr>
            <a:r>
              <a:rPr lang="ru-RU" b="1" dirty="0">
                <a:solidFill>
                  <a:srgbClr val="0070C0"/>
                </a:solidFill>
                <a:latin typeface="Calibri" panose="020F0502020204030204" pitchFamily="34" charset="0"/>
              </a:rPr>
              <a:t> - в 2010 году – 4 </a:t>
            </a:r>
            <a:r>
              <a:rPr lang="ru-RU" b="1" dirty="0" err="1">
                <a:solidFill>
                  <a:srgbClr val="0070C0"/>
                </a:solidFill>
                <a:latin typeface="Calibri" panose="020F0502020204030204" pitchFamily="34" charset="0"/>
              </a:rPr>
              <a:t>млн.р</a:t>
            </a:r>
            <a:r>
              <a:rPr lang="ru-RU" b="1" dirty="0">
                <a:solidFill>
                  <a:srgbClr val="0070C0"/>
                </a:solidFill>
                <a:latin typeface="Calibri" panose="020F0502020204030204" pitchFamily="34" charset="0"/>
              </a:rPr>
              <a:t>.</a:t>
            </a: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30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11 -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Определяем общую стоимость всего оборудования:</a:t>
            </a:r>
          </a:p>
          <a:p>
            <a:pPr marL="0" indent="0" algn="ctr">
              <a:spcBef>
                <a:spcPts val="0"/>
              </a:spcBef>
              <a:spcAft>
                <a:spcPts val="0"/>
              </a:spcAft>
              <a:buNone/>
            </a:pPr>
            <a:r>
              <a:rPr lang="ru-RU" b="1" dirty="0">
                <a:solidFill>
                  <a:srgbClr val="0070C0"/>
                </a:solidFill>
              </a:rPr>
              <a:t>2 + 3 + 4 = 9 </a:t>
            </a:r>
            <a:r>
              <a:rPr lang="ru-RU" b="1" dirty="0" err="1">
                <a:solidFill>
                  <a:srgbClr val="0070C0"/>
                </a:solidFill>
              </a:rPr>
              <a:t>млн.р</a:t>
            </a:r>
            <a:r>
              <a:rPr lang="ru-RU" b="1" dirty="0">
                <a:solidFill>
                  <a:srgbClr val="0070C0"/>
                </a:solidFill>
              </a:rPr>
              <a:t>.</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2. Вклады оборудования в совокупный износ (веса в общей стоимости) составят соответственно:</a:t>
            </a:r>
          </a:p>
          <a:p>
            <a:pPr marL="0" indent="0" algn="ctr">
              <a:spcBef>
                <a:spcPts val="0"/>
              </a:spcBef>
              <a:spcAft>
                <a:spcPts val="0"/>
              </a:spcAft>
              <a:buNone/>
            </a:pPr>
            <a:r>
              <a:rPr lang="ru-RU" b="1" dirty="0">
                <a:solidFill>
                  <a:srgbClr val="0070C0"/>
                </a:solidFill>
              </a:rPr>
              <a:t>Оборудование 2000 года:   2/9 = 0,222</a:t>
            </a:r>
          </a:p>
          <a:p>
            <a:pPr marL="0" indent="0" algn="ctr">
              <a:spcBef>
                <a:spcPts val="0"/>
              </a:spcBef>
              <a:spcAft>
                <a:spcPts val="0"/>
              </a:spcAft>
              <a:buNone/>
            </a:pPr>
            <a:r>
              <a:rPr lang="ru-RU" b="1" dirty="0">
                <a:solidFill>
                  <a:srgbClr val="0070C0"/>
                </a:solidFill>
              </a:rPr>
              <a:t>Оборудование 2005 года:   3/9 = 0,333</a:t>
            </a:r>
          </a:p>
          <a:p>
            <a:pPr marL="0" indent="0" algn="ctr">
              <a:spcBef>
                <a:spcPts val="0"/>
              </a:spcBef>
              <a:spcAft>
                <a:spcPts val="0"/>
              </a:spcAft>
              <a:buNone/>
            </a:pPr>
            <a:r>
              <a:rPr lang="ru-RU" b="1" dirty="0">
                <a:solidFill>
                  <a:srgbClr val="0070C0"/>
                </a:solidFill>
              </a:rPr>
              <a:t>Оборудование 2010 года:   4/9 = 0,444</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3. Определяем совокупный износ фанерного завода:</a:t>
            </a:r>
          </a:p>
          <a:p>
            <a:pPr marL="0" indent="0" algn="ctr">
              <a:spcBef>
                <a:spcPts val="0"/>
              </a:spcBef>
              <a:buNone/>
            </a:pPr>
            <a:endParaRPr lang="ru-RU" b="1" dirty="0">
              <a:solidFill>
                <a:srgbClr val="0070C0"/>
              </a:solidFill>
            </a:endParaRPr>
          </a:p>
          <a:p>
            <a:pPr marL="0" indent="0" algn="ctr">
              <a:spcBef>
                <a:spcPts val="0"/>
              </a:spcBef>
              <a:buNone/>
            </a:pPr>
            <a:r>
              <a:rPr lang="ru-RU" b="1" dirty="0">
                <a:solidFill>
                  <a:srgbClr val="0070C0"/>
                </a:solidFill>
              </a:rPr>
              <a:t>(2016-2000)/25 × 0,22 + (2016-2005)/25 × 0,33 + (2016-2010)/25 × 0,44 </a:t>
            </a:r>
            <a:r>
              <a:rPr lang="ru-RU" b="1" dirty="0">
                <a:solidFill>
                  <a:srgbClr val="0070C0"/>
                </a:solidFill>
                <a:sym typeface="Symbol" panose="05050102010706020507" pitchFamily="18" charset="2"/>
              </a:rPr>
              <a:t></a:t>
            </a:r>
            <a:r>
              <a:rPr lang="ru-RU" b="1" dirty="0">
                <a:solidFill>
                  <a:srgbClr val="0070C0"/>
                </a:solidFill>
              </a:rPr>
              <a:t> 0,4</a:t>
            </a:r>
          </a:p>
          <a:p>
            <a:pPr marL="0" indent="0" algn="ctr">
              <a:spcBef>
                <a:spcPts val="0"/>
              </a:spcBef>
              <a:buNone/>
            </a:pPr>
            <a:endParaRPr lang="ru-RU" b="1" dirty="0">
              <a:solidFill>
                <a:srgbClr val="0070C0"/>
              </a:solidFill>
            </a:endParaRPr>
          </a:p>
          <a:p>
            <a:pPr marL="0" indent="0" algn="ctr">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51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12</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Рассчитать функциональный износ, если расходы на электроэнергию нашего оборудования 100</a:t>
            </a:r>
            <a:r>
              <a:rPr lang="en-GB" b="1" dirty="0">
                <a:solidFill>
                  <a:srgbClr val="0070C0"/>
                </a:solidFill>
              </a:rPr>
              <a:t> </a:t>
            </a:r>
            <a:r>
              <a:rPr lang="ru-RU" b="1" dirty="0">
                <a:solidFill>
                  <a:srgbClr val="0070C0"/>
                </a:solidFill>
              </a:rPr>
              <a:t>000 руб., а объекта-аналога – 60</a:t>
            </a:r>
            <a:r>
              <a:rPr lang="en-GB" b="1" dirty="0">
                <a:solidFill>
                  <a:srgbClr val="0070C0"/>
                </a:solidFill>
              </a:rPr>
              <a:t> </a:t>
            </a:r>
            <a:r>
              <a:rPr lang="ru-RU" b="1" dirty="0">
                <a:solidFill>
                  <a:srgbClr val="0070C0"/>
                </a:solidFill>
              </a:rPr>
              <a:t>000 руб. Оборудование будет существовать три года. Ставка дисконтирования 20%. Дисконтирование проводится на середину периода.</a:t>
            </a: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64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12 -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Разница в расходах на электроэнергию:</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100 000 – 60 000 = 40 000р./год</a:t>
            </a:r>
          </a:p>
          <a:p>
            <a:pPr marL="0" indent="0" algn="ctr">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2. Текущие стоимости перерасхода по годам:</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Первый год: </a:t>
            </a:r>
            <a:r>
              <a:rPr lang="ru-RU" b="1" dirty="0">
                <a:solidFill>
                  <a:srgbClr val="0070C0"/>
                </a:solidFill>
              </a:rPr>
              <a:t>= 40 000 / (1+0,2)</a:t>
            </a:r>
            <a:r>
              <a:rPr lang="en-US" b="1" dirty="0">
                <a:solidFill>
                  <a:srgbClr val="0070C0"/>
                </a:solidFill>
              </a:rPr>
              <a:t>^</a:t>
            </a:r>
            <a:r>
              <a:rPr lang="ru-RU" b="1" dirty="0">
                <a:solidFill>
                  <a:srgbClr val="0070C0"/>
                </a:solidFill>
              </a:rPr>
              <a:t>0,5 = </a:t>
            </a:r>
            <a:r>
              <a:rPr lang="en-US" b="1" dirty="0">
                <a:solidFill>
                  <a:srgbClr val="0070C0"/>
                </a:solidFill>
              </a:rPr>
              <a:t>36 514,84</a:t>
            </a:r>
            <a:r>
              <a:rPr lang="ru-RU" b="1" dirty="0">
                <a:solidFill>
                  <a:srgbClr val="0070C0"/>
                </a:solidFill>
              </a:rPr>
              <a:t>р.</a:t>
            </a:r>
          </a:p>
          <a:p>
            <a:pPr marL="0" indent="0" algn="just">
              <a:spcBef>
                <a:spcPts val="0"/>
              </a:spcBef>
              <a:buNone/>
            </a:pPr>
            <a:r>
              <a:rPr lang="ru-RU" dirty="0">
                <a:solidFill>
                  <a:srgbClr val="0070C0"/>
                </a:solidFill>
              </a:rPr>
              <a:t>	Второй год: </a:t>
            </a:r>
            <a:r>
              <a:rPr lang="ru-RU" b="1" dirty="0">
                <a:solidFill>
                  <a:srgbClr val="0070C0"/>
                </a:solidFill>
              </a:rPr>
              <a:t>= 40 000 / (1+0,2)</a:t>
            </a:r>
            <a:r>
              <a:rPr lang="en-US" b="1" dirty="0">
                <a:solidFill>
                  <a:srgbClr val="0070C0"/>
                </a:solidFill>
              </a:rPr>
              <a:t>^</a:t>
            </a:r>
            <a:r>
              <a:rPr lang="ru-RU" b="1" dirty="0">
                <a:solidFill>
                  <a:srgbClr val="0070C0"/>
                </a:solidFill>
              </a:rPr>
              <a:t>1,5 = </a:t>
            </a:r>
            <a:r>
              <a:rPr lang="en-US" b="1" dirty="0">
                <a:solidFill>
                  <a:srgbClr val="0070C0"/>
                </a:solidFill>
              </a:rPr>
              <a:t>3</a:t>
            </a:r>
            <a:r>
              <a:rPr lang="ru-RU" b="1" dirty="0">
                <a:solidFill>
                  <a:srgbClr val="0070C0"/>
                </a:solidFill>
              </a:rPr>
              <a:t>0</a:t>
            </a:r>
            <a:r>
              <a:rPr lang="en-US" b="1" dirty="0">
                <a:solidFill>
                  <a:srgbClr val="0070C0"/>
                </a:solidFill>
              </a:rPr>
              <a:t> </a:t>
            </a:r>
            <a:r>
              <a:rPr lang="ru-RU" b="1" dirty="0">
                <a:solidFill>
                  <a:srgbClr val="0070C0"/>
                </a:solidFill>
              </a:rPr>
              <a:t>429,03р.</a:t>
            </a:r>
          </a:p>
          <a:p>
            <a:pPr marL="0" indent="0" algn="just">
              <a:spcBef>
                <a:spcPts val="0"/>
              </a:spcBef>
              <a:buNone/>
            </a:pPr>
            <a:r>
              <a:rPr lang="ru-RU" dirty="0">
                <a:solidFill>
                  <a:srgbClr val="0070C0"/>
                </a:solidFill>
              </a:rPr>
              <a:t>	Третий год: </a:t>
            </a:r>
            <a:r>
              <a:rPr lang="ru-RU" b="1" dirty="0">
                <a:solidFill>
                  <a:srgbClr val="0070C0"/>
                </a:solidFill>
              </a:rPr>
              <a:t>= 40 000 / (1+0,2)</a:t>
            </a:r>
            <a:r>
              <a:rPr lang="en-US" b="1" dirty="0">
                <a:solidFill>
                  <a:srgbClr val="0070C0"/>
                </a:solidFill>
              </a:rPr>
              <a:t>^</a:t>
            </a:r>
            <a:r>
              <a:rPr lang="ru-RU" b="1" dirty="0">
                <a:solidFill>
                  <a:srgbClr val="0070C0"/>
                </a:solidFill>
              </a:rPr>
              <a:t>2,5 = 25</a:t>
            </a:r>
            <a:r>
              <a:rPr lang="en-US" b="1" dirty="0">
                <a:solidFill>
                  <a:srgbClr val="0070C0"/>
                </a:solidFill>
              </a:rPr>
              <a:t> </a:t>
            </a:r>
            <a:r>
              <a:rPr lang="ru-RU" b="1" dirty="0">
                <a:solidFill>
                  <a:srgbClr val="0070C0"/>
                </a:solidFill>
              </a:rPr>
              <a:t>357</a:t>
            </a:r>
            <a:r>
              <a:rPr lang="en-US" b="1" dirty="0">
                <a:solidFill>
                  <a:srgbClr val="0070C0"/>
                </a:solidFill>
              </a:rPr>
              <a:t>,</a:t>
            </a:r>
            <a:r>
              <a:rPr lang="ru-RU" b="1" dirty="0">
                <a:solidFill>
                  <a:srgbClr val="0070C0"/>
                </a:solidFill>
              </a:rPr>
              <a:t>53р.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3. Величина функционального износа составит:</a:t>
            </a:r>
          </a:p>
          <a:p>
            <a:pPr marL="0" indent="0" algn="ctr">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И = 36 514,84 + 30 429,03 + 25 357,53 = 92 301,39р.</a:t>
            </a:r>
          </a:p>
          <a:p>
            <a:pPr marL="0" indent="0" algn="just">
              <a:spcBef>
                <a:spcPts val="0"/>
              </a:spcBef>
              <a:spcAft>
                <a:spcPts val="0"/>
              </a:spcAft>
              <a:buNone/>
            </a:pPr>
            <a:endParaRPr lang="ru-RU"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6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15</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Компания приобрела станок производительностью 100 деталей в час в январе 2007 года за 250</a:t>
            </a:r>
            <a:r>
              <a:rPr lang="en-GB" b="1" dirty="0">
                <a:solidFill>
                  <a:srgbClr val="0070C0"/>
                </a:solidFill>
              </a:rPr>
              <a:t> </a:t>
            </a:r>
            <a:r>
              <a:rPr lang="ru-RU" b="1" dirty="0">
                <a:solidFill>
                  <a:srgbClr val="0070C0"/>
                </a:solidFill>
              </a:rPr>
              <a:t>000 рублей. Нормативный срок полезного использования подобных станков 25 лет. Вследствие неправильной эксплуатации станок получил неустранимый ущерб, что повлияло на его производительность, которая составила 80 деталей в час. Определить затраты на воспроизводство с учетом всех видов износа и </a:t>
            </a:r>
            <a:r>
              <a:rPr lang="ru-RU" b="1" dirty="0" err="1">
                <a:solidFill>
                  <a:srgbClr val="0070C0"/>
                </a:solidFill>
              </a:rPr>
              <a:t>устареваний</a:t>
            </a:r>
            <a:r>
              <a:rPr lang="ru-RU" b="1" dirty="0">
                <a:solidFill>
                  <a:srgbClr val="0070C0"/>
                </a:solidFill>
              </a:rPr>
              <a:t> по состоянию на январь 2017 года, если известно, что цены на подобные станки с даты приобретения выросли на 60%, а коэффициент торможения по производительности составляет 0,7064.</a:t>
            </a: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97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15 -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Затраты на воспроизводство на дату оценки:</a:t>
            </a:r>
          </a:p>
          <a:p>
            <a:pPr marL="0" indent="0" algn="ctr">
              <a:spcBef>
                <a:spcPts val="0"/>
              </a:spcBef>
              <a:spcAft>
                <a:spcPts val="0"/>
              </a:spcAft>
              <a:buNone/>
            </a:pPr>
            <a:r>
              <a:rPr lang="ru-RU" b="1" dirty="0">
                <a:solidFill>
                  <a:srgbClr val="0070C0"/>
                </a:solidFill>
              </a:rPr>
              <a:t>250 000 × (1 + 60%) = 400 000р.</a:t>
            </a:r>
          </a:p>
          <a:p>
            <a:pPr marL="0" indent="0" algn="just">
              <a:spcBef>
                <a:spcPts val="0"/>
              </a:spcBef>
              <a:spcAft>
                <a:spcPts val="0"/>
              </a:spcAft>
              <a:buNone/>
            </a:pPr>
            <a:r>
              <a:rPr lang="ru-RU" dirty="0">
                <a:solidFill>
                  <a:srgbClr val="0070C0"/>
                </a:solidFill>
              </a:rPr>
              <a:t>   2. Физический износ на дату оценки составит:</a:t>
            </a:r>
          </a:p>
          <a:p>
            <a:pPr marL="0" indent="0" algn="ctr">
              <a:spcBef>
                <a:spcPts val="0"/>
              </a:spcBef>
              <a:spcAft>
                <a:spcPts val="0"/>
              </a:spcAft>
              <a:buNone/>
            </a:pPr>
            <a:r>
              <a:rPr lang="ru-RU" b="1" dirty="0" err="1">
                <a:solidFill>
                  <a:srgbClr val="0070C0"/>
                </a:solidFill>
              </a:rPr>
              <a:t>И</a:t>
            </a:r>
            <a:r>
              <a:rPr lang="ru-RU" b="1" baseline="-25000" dirty="0" err="1">
                <a:solidFill>
                  <a:srgbClr val="0070C0"/>
                </a:solidFill>
              </a:rPr>
              <a:t>физ</a:t>
            </a:r>
            <a:r>
              <a:rPr lang="ru-RU" b="1" dirty="0">
                <a:solidFill>
                  <a:srgbClr val="0070C0"/>
                </a:solidFill>
              </a:rPr>
              <a:t> = (2017 – 2007) / 25 = 0,4 или 40,00%</a:t>
            </a:r>
          </a:p>
          <a:p>
            <a:pPr marL="0" indent="0" algn="just">
              <a:spcBef>
                <a:spcPts val="0"/>
              </a:spcBef>
              <a:spcAft>
                <a:spcPts val="0"/>
              </a:spcAft>
              <a:buNone/>
            </a:pPr>
            <a:r>
              <a:rPr lang="ru-RU" dirty="0">
                <a:solidFill>
                  <a:srgbClr val="0070C0"/>
                </a:solidFill>
              </a:rPr>
              <a:t>   3. Коэффициент изменения стоимости из-за функциональных изменений (вследствие падения производительности):</a:t>
            </a:r>
          </a:p>
          <a:p>
            <a:pPr marL="0" indent="0" algn="ctr">
              <a:spcBef>
                <a:spcPts val="0"/>
              </a:spcBef>
              <a:spcAft>
                <a:spcPts val="0"/>
              </a:spcAft>
              <a:buNone/>
            </a:pPr>
            <a:r>
              <a:rPr lang="ru-RU" b="1" dirty="0" err="1">
                <a:solidFill>
                  <a:srgbClr val="0070C0"/>
                </a:solidFill>
              </a:rPr>
              <a:t>И</a:t>
            </a:r>
            <a:r>
              <a:rPr lang="ru-RU" b="1" baseline="-25000" dirty="0" err="1">
                <a:solidFill>
                  <a:srgbClr val="0070C0"/>
                </a:solidFill>
              </a:rPr>
              <a:t>функц</a:t>
            </a:r>
            <a:r>
              <a:rPr lang="ru-RU" b="1" dirty="0">
                <a:solidFill>
                  <a:srgbClr val="0070C0"/>
                </a:solidFill>
              </a:rPr>
              <a:t> = 1 - (80/100)</a:t>
            </a:r>
            <a:r>
              <a:rPr lang="en-US" b="1" dirty="0">
                <a:solidFill>
                  <a:srgbClr val="0070C0"/>
                </a:solidFill>
              </a:rPr>
              <a:t>^</a:t>
            </a:r>
            <a:r>
              <a:rPr lang="ru-RU" b="1" dirty="0">
                <a:solidFill>
                  <a:srgbClr val="0070C0"/>
                </a:solidFill>
              </a:rPr>
              <a:t>0,7064 = 1 - 0,8542 = 0,1458 или 14,58%</a:t>
            </a:r>
          </a:p>
          <a:p>
            <a:pPr marL="0" indent="0" algn="just">
              <a:spcBef>
                <a:spcPts val="0"/>
              </a:spcBef>
              <a:spcAft>
                <a:spcPts val="0"/>
              </a:spcAft>
              <a:buNone/>
            </a:pPr>
            <a:r>
              <a:rPr lang="ru-RU" dirty="0">
                <a:solidFill>
                  <a:srgbClr val="0070C0"/>
                </a:solidFill>
              </a:rPr>
              <a:t>   4. Затраты на воспроизводство с учетом всех видов износа и </a:t>
            </a:r>
            <a:r>
              <a:rPr lang="ru-RU" dirty="0" err="1">
                <a:solidFill>
                  <a:srgbClr val="0070C0"/>
                </a:solidFill>
              </a:rPr>
              <a:t>устареваний</a:t>
            </a:r>
            <a:r>
              <a:rPr lang="ru-RU" dirty="0">
                <a:solidFill>
                  <a:srgbClr val="0070C0"/>
                </a:solidFill>
              </a:rPr>
              <a:t>:</a:t>
            </a:r>
          </a:p>
          <a:p>
            <a:pPr marL="0" indent="0" algn="ctr">
              <a:spcBef>
                <a:spcPts val="0"/>
              </a:spcBef>
              <a:spcAft>
                <a:spcPts val="0"/>
              </a:spcAft>
              <a:buNone/>
            </a:pPr>
            <a:r>
              <a:rPr lang="ru-RU" b="1" dirty="0">
                <a:solidFill>
                  <a:srgbClr val="0070C0"/>
                </a:solidFill>
              </a:rPr>
              <a:t>400 000 × (1 – 40,00%) × (1 – 14,58%) ≈ 205 000р.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en-US" dirty="0">
                <a:solidFill>
                  <a:srgbClr val="0070C0"/>
                </a:solidFill>
              </a:rPr>
              <a:t>   </a:t>
            </a:r>
            <a:r>
              <a:rPr lang="ru-RU" b="1" i="1" dirty="0">
                <a:solidFill>
                  <a:srgbClr val="0070C0"/>
                </a:solidFill>
              </a:rPr>
              <a:t>Примечание</a:t>
            </a:r>
            <a:r>
              <a:rPr lang="ru-RU" dirty="0">
                <a:solidFill>
                  <a:srgbClr val="0070C0"/>
                </a:solidFill>
              </a:rPr>
              <a:t>: Есть модификация задачи, где коэффициент торможения необходимо рассчитать самостоятельно. Для этого в условии задачи приведены данные об аналоге (его стоимости и производительности).</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55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16</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рыночную стоимость оборудования. Полная стоимость замещения 10</a:t>
            </a:r>
            <a:r>
              <a:rPr lang="en-GB" b="1" dirty="0">
                <a:solidFill>
                  <a:srgbClr val="0070C0"/>
                </a:solidFill>
              </a:rPr>
              <a:t> </a:t>
            </a:r>
            <a:r>
              <a:rPr lang="ru-RU" b="1" dirty="0">
                <a:solidFill>
                  <a:srgbClr val="0070C0"/>
                </a:solidFill>
              </a:rPr>
              <a:t>000</a:t>
            </a:r>
            <a:r>
              <a:rPr lang="en-GB" b="1" dirty="0">
                <a:solidFill>
                  <a:srgbClr val="0070C0"/>
                </a:solidFill>
              </a:rPr>
              <a:t> </a:t>
            </a:r>
            <a:r>
              <a:rPr lang="ru-RU" b="1" dirty="0">
                <a:solidFill>
                  <a:srgbClr val="0070C0"/>
                </a:solidFill>
              </a:rPr>
              <a:t>000 руб. Физический износ 90% и внешний износ 95%. Известно, что масса оборудования 20</a:t>
            </a:r>
            <a:r>
              <a:rPr lang="en-GB" b="1" dirty="0">
                <a:solidFill>
                  <a:srgbClr val="0070C0"/>
                </a:solidFill>
              </a:rPr>
              <a:t> </a:t>
            </a:r>
            <a:r>
              <a:rPr lang="ru-RU" b="1" dirty="0">
                <a:solidFill>
                  <a:srgbClr val="0070C0"/>
                </a:solidFill>
              </a:rPr>
              <a:t>т, стоимость металлолома на условиях самовывоза</a:t>
            </a:r>
            <a:r>
              <a:rPr lang="en-GB" b="1" dirty="0">
                <a:solidFill>
                  <a:srgbClr val="0070C0"/>
                </a:solidFill>
              </a:rPr>
              <a:t> </a:t>
            </a:r>
            <a:r>
              <a:rPr lang="ru-RU" b="1" dirty="0">
                <a:solidFill>
                  <a:srgbClr val="0070C0"/>
                </a:solidFill>
              </a:rPr>
              <a:t>— 9</a:t>
            </a:r>
            <a:r>
              <a:rPr lang="en-GB" b="1" dirty="0">
                <a:solidFill>
                  <a:srgbClr val="0070C0"/>
                </a:solidFill>
              </a:rPr>
              <a:t> </a:t>
            </a:r>
            <a:r>
              <a:rPr lang="ru-RU" b="1" dirty="0">
                <a:solidFill>
                  <a:srgbClr val="0070C0"/>
                </a:solidFill>
              </a:rPr>
              <a:t>000</a:t>
            </a:r>
            <a:r>
              <a:rPr lang="en-GB" b="1" dirty="0">
                <a:solidFill>
                  <a:srgbClr val="0070C0"/>
                </a:solidFill>
              </a:rPr>
              <a:t> </a:t>
            </a:r>
            <a:r>
              <a:rPr lang="ru-RU" b="1" dirty="0">
                <a:solidFill>
                  <a:srgbClr val="0070C0"/>
                </a:solidFill>
              </a:rPr>
              <a:t>руб./т.</a:t>
            </a: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13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16 -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Стоимость с учётом износа и </a:t>
            </a:r>
            <a:r>
              <a:rPr lang="ru-RU" dirty="0" err="1">
                <a:solidFill>
                  <a:srgbClr val="0070C0"/>
                </a:solidFill>
              </a:rPr>
              <a:t>устареваний</a:t>
            </a:r>
            <a:r>
              <a:rPr lang="ru-RU" dirty="0">
                <a:solidFill>
                  <a:srgbClr val="0070C0"/>
                </a:solidFill>
              </a:rPr>
              <a:t>:</a:t>
            </a:r>
          </a:p>
          <a:p>
            <a:pPr marL="0" indent="0" algn="ctr">
              <a:spcBef>
                <a:spcPts val="0"/>
              </a:spcBef>
              <a:spcAft>
                <a:spcPts val="0"/>
              </a:spcAft>
              <a:buNone/>
            </a:pPr>
            <a:r>
              <a:rPr lang="ru-RU" b="1" dirty="0">
                <a:solidFill>
                  <a:srgbClr val="0070C0"/>
                </a:solidFill>
              </a:rPr>
              <a:t>10 000 000 × (1 - 90%) × (1 – 95%) = 50 000р.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2. Стоимость годных остатков:</a:t>
            </a:r>
          </a:p>
          <a:p>
            <a:pPr marL="0" indent="0" algn="ctr">
              <a:spcBef>
                <a:spcPts val="0"/>
              </a:spcBef>
              <a:spcAft>
                <a:spcPts val="0"/>
              </a:spcAft>
              <a:buNone/>
            </a:pPr>
            <a:endParaRPr lang="ru-RU" b="1" dirty="0">
              <a:solidFill>
                <a:srgbClr val="0070C0"/>
              </a:solidFill>
            </a:endParaRPr>
          </a:p>
          <a:p>
            <a:pPr marL="0" indent="0" algn="ctr">
              <a:spcBef>
                <a:spcPts val="0"/>
              </a:spcBef>
              <a:spcAft>
                <a:spcPts val="0"/>
              </a:spcAft>
              <a:buNone/>
            </a:pPr>
            <a:r>
              <a:rPr lang="ru-RU" b="1" dirty="0">
                <a:solidFill>
                  <a:srgbClr val="0070C0"/>
                </a:solidFill>
              </a:rPr>
              <a:t>20 тонн × 9 000 = 180 000р.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Затраты на демонтаж и транспортировку не нужны (самовывоз). Таким образом, рыночная стоимость оборудования равна </a:t>
            </a:r>
            <a:r>
              <a:rPr lang="ru-RU" b="1" dirty="0">
                <a:solidFill>
                  <a:srgbClr val="0070C0"/>
                </a:solidFill>
              </a:rPr>
              <a:t>180 000р.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a:t>
            </a:r>
            <a:r>
              <a:rPr lang="ru-RU" b="1" i="1" dirty="0">
                <a:solidFill>
                  <a:srgbClr val="0070C0"/>
                </a:solidFill>
              </a:rPr>
              <a:t>Примечание</a:t>
            </a:r>
            <a:r>
              <a:rPr lang="ru-RU" dirty="0">
                <a:solidFill>
                  <a:srgbClr val="0070C0"/>
                </a:solidFill>
              </a:rPr>
              <a:t>: Условие задачи не достаточно корректно. Мы не знаем, что это за оборудование, и какую долю составляет металл. Возможно, во время экзамена будет приведена более точная формулировка, снимающая этот вопрос.</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25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17</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функциональный износ линии, если известно, что для обслуживания оцениваемой линии требуется два человека, для обслуживания современной аналогичной линии</a:t>
            </a:r>
            <a:r>
              <a:rPr lang="en-GB" b="1" dirty="0">
                <a:solidFill>
                  <a:srgbClr val="0070C0"/>
                </a:solidFill>
              </a:rPr>
              <a:t> </a:t>
            </a:r>
            <a:r>
              <a:rPr lang="ru-RU" b="1" dirty="0">
                <a:solidFill>
                  <a:srgbClr val="0070C0"/>
                </a:solidFill>
              </a:rPr>
              <a:t>— 1 человек. Известно, что оставшийся срок жизни линии</a:t>
            </a:r>
            <a:r>
              <a:rPr lang="en-GB" b="1" dirty="0">
                <a:solidFill>
                  <a:srgbClr val="0070C0"/>
                </a:solidFill>
              </a:rPr>
              <a:t> </a:t>
            </a:r>
            <a:r>
              <a:rPr lang="ru-RU" b="1" dirty="0">
                <a:solidFill>
                  <a:srgbClr val="0070C0"/>
                </a:solidFill>
              </a:rPr>
              <a:t>— 3 года. Ставка дисконтирования 20%. Зарплата</a:t>
            </a:r>
            <a:r>
              <a:rPr lang="en-GB" b="1" dirty="0">
                <a:solidFill>
                  <a:srgbClr val="0070C0"/>
                </a:solidFill>
              </a:rPr>
              <a:t> </a:t>
            </a:r>
            <a:r>
              <a:rPr lang="ru-RU" b="1" dirty="0">
                <a:solidFill>
                  <a:srgbClr val="0070C0"/>
                </a:solidFill>
              </a:rPr>
              <a:t>— 20</a:t>
            </a:r>
            <a:r>
              <a:rPr lang="en-GB" b="1" dirty="0">
                <a:solidFill>
                  <a:srgbClr val="0070C0"/>
                </a:solidFill>
              </a:rPr>
              <a:t> </a:t>
            </a:r>
            <a:r>
              <a:rPr lang="ru-RU" b="1" dirty="0">
                <a:solidFill>
                  <a:srgbClr val="0070C0"/>
                </a:solidFill>
              </a:rPr>
              <a:t>000</a:t>
            </a:r>
            <a:r>
              <a:rPr lang="en-GB" b="1" dirty="0">
                <a:solidFill>
                  <a:srgbClr val="0070C0"/>
                </a:solidFill>
              </a:rPr>
              <a:t> </a:t>
            </a:r>
            <a:r>
              <a:rPr lang="ru-RU" b="1" dirty="0">
                <a:solidFill>
                  <a:srgbClr val="0070C0"/>
                </a:solidFill>
              </a:rPr>
              <a:t>руб./чел. в месяц. Прочие расходы не учитывать (расчеты вести на середину периода). Коэффициент торможения для аналогичного оборудования</a:t>
            </a:r>
            <a:r>
              <a:rPr lang="en-GB" b="1" dirty="0">
                <a:solidFill>
                  <a:srgbClr val="0070C0"/>
                </a:solidFill>
              </a:rPr>
              <a:t> </a:t>
            </a:r>
            <a:r>
              <a:rPr lang="ru-RU" b="1" dirty="0">
                <a:solidFill>
                  <a:srgbClr val="0070C0"/>
                </a:solidFill>
              </a:rPr>
              <a:t>— 0,8</a:t>
            </a: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9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№28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Станок А стоит 50 000 руб. Станок с подающим конвейером (единая модель для всех станков) стоит на 10% дороже, чем станок А. Цена станка А на 20% дешевле станка Б. Определите стоимость станка Б с подающим конвейером.</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44 000 руб.</a:t>
            </a:r>
          </a:p>
          <a:p>
            <a:pPr marL="0" indent="0" algn="just">
              <a:spcBef>
                <a:spcPts val="0"/>
              </a:spcBef>
              <a:buNone/>
            </a:pPr>
            <a:r>
              <a:rPr lang="ru-RU" b="1" dirty="0">
                <a:solidFill>
                  <a:srgbClr val="0070C0"/>
                </a:solidFill>
                <a:latin typeface="Calibri" panose="020F0502020204030204" pitchFamily="34" charset="0"/>
              </a:rPr>
              <a:t>2) 45 000 руб.</a:t>
            </a:r>
          </a:p>
          <a:p>
            <a:pPr marL="0" indent="0" algn="just">
              <a:spcBef>
                <a:spcPts val="0"/>
              </a:spcBef>
              <a:buNone/>
            </a:pPr>
            <a:r>
              <a:rPr lang="ru-RU" b="1" dirty="0">
                <a:solidFill>
                  <a:srgbClr val="0070C0"/>
                </a:solidFill>
                <a:latin typeface="Calibri" panose="020F0502020204030204" pitchFamily="34" charset="0"/>
              </a:rPr>
              <a:t>3) 65 000 руб.</a:t>
            </a:r>
          </a:p>
          <a:p>
            <a:pPr marL="0" indent="0" algn="just">
              <a:spcBef>
                <a:spcPts val="0"/>
              </a:spcBef>
              <a:buNone/>
            </a:pPr>
            <a:r>
              <a:rPr lang="ru-RU" b="1" dirty="0">
                <a:solidFill>
                  <a:srgbClr val="0070C0"/>
                </a:solidFill>
                <a:latin typeface="Calibri" panose="020F0502020204030204" pitchFamily="34" charset="0"/>
              </a:rPr>
              <a:t>4) 66 000 руб.</a:t>
            </a:r>
          </a:p>
          <a:p>
            <a:pPr marL="0" indent="0" algn="just">
              <a:spcBef>
                <a:spcPts val="0"/>
              </a:spcBef>
              <a:buNone/>
            </a:pPr>
            <a:r>
              <a:rPr lang="ru-RU" b="1" dirty="0">
                <a:solidFill>
                  <a:srgbClr val="0070C0"/>
                </a:solidFill>
                <a:latin typeface="Calibri" panose="020F0502020204030204" pitchFamily="34" charset="0"/>
              </a:rPr>
              <a:t>5) 67 500 руб.</a:t>
            </a:r>
          </a:p>
          <a:p>
            <a:pPr marL="0" indent="0" algn="just">
              <a:spcBef>
                <a:spcPts val="0"/>
              </a:spcBef>
              <a:buNone/>
            </a:pPr>
            <a:r>
              <a:rPr lang="ru-RU" b="1" dirty="0">
                <a:solidFill>
                  <a:srgbClr val="0070C0"/>
                </a:solidFill>
                <a:latin typeface="Calibri" panose="020F0502020204030204" pitchFamily="34" charset="0"/>
              </a:rPr>
              <a:t>6) 68 750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96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1.</a:t>
            </a:r>
            <a:r>
              <a:rPr lang="ru-RU" sz="3600" b="1" dirty="0">
                <a:solidFill>
                  <a:srgbClr val="0070C0"/>
                </a:solidFill>
                <a:latin typeface="+mn-lt"/>
              </a:rPr>
              <a:t>17 -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Разница в расходах на обслуживание:</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20 000 × 2 – 20 000 × 1 = 20 000р./месяц</a:t>
            </a:r>
          </a:p>
          <a:p>
            <a:pPr marL="0" indent="0" algn="ctr">
              <a:spcBef>
                <a:spcPts val="0"/>
              </a:spcBef>
              <a:spcAft>
                <a:spcPts val="0"/>
              </a:spcAft>
              <a:buNone/>
            </a:pPr>
            <a:r>
              <a:rPr lang="ru-RU" b="1" dirty="0">
                <a:solidFill>
                  <a:srgbClr val="0070C0"/>
                </a:solidFill>
              </a:rPr>
              <a:t>20 000 × 12 = 240 000р./год</a:t>
            </a:r>
          </a:p>
          <a:p>
            <a:pPr marL="0" indent="0" algn="ctr">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2. Текущие стоимости перерасхода по годам:</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Первый год: </a:t>
            </a:r>
            <a:r>
              <a:rPr lang="ru-RU" b="1" dirty="0">
                <a:solidFill>
                  <a:srgbClr val="0070C0"/>
                </a:solidFill>
              </a:rPr>
              <a:t>= 240 000 / (1+0,2)</a:t>
            </a:r>
            <a:r>
              <a:rPr lang="en-US" b="1" dirty="0">
                <a:solidFill>
                  <a:srgbClr val="0070C0"/>
                </a:solidFill>
              </a:rPr>
              <a:t>^</a:t>
            </a:r>
            <a:r>
              <a:rPr lang="ru-RU" b="1" dirty="0">
                <a:solidFill>
                  <a:srgbClr val="0070C0"/>
                </a:solidFill>
              </a:rPr>
              <a:t>0,5 = </a:t>
            </a:r>
            <a:r>
              <a:rPr lang="en-US" b="1" dirty="0">
                <a:solidFill>
                  <a:srgbClr val="0070C0"/>
                </a:solidFill>
              </a:rPr>
              <a:t>219 089,0</a:t>
            </a:r>
            <a:r>
              <a:rPr lang="ru-RU" b="1" dirty="0">
                <a:solidFill>
                  <a:srgbClr val="0070C0"/>
                </a:solidFill>
              </a:rPr>
              <a:t>2р.</a:t>
            </a:r>
          </a:p>
          <a:p>
            <a:pPr marL="0" indent="0" algn="just">
              <a:spcBef>
                <a:spcPts val="0"/>
              </a:spcBef>
              <a:buNone/>
            </a:pPr>
            <a:r>
              <a:rPr lang="ru-RU" dirty="0">
                <a:solidFill>
                  <a:srgbClr val="0070C0"/>
                </a:solidFill>
              </a:rPr>
              <a:t>	Второй год: </a:t>
            </a:r>
            <a:r>
              <a:rPr lang="ru-RU" b="1" dirty="0">
                <a:solidFill>
                  <a:srgbClr val="0070C0"/>
                </a:solidFill>
              </a:rPr>
              <a:t>= 240 000 / (1+0,2)</a:t>
            </a:r>
            <a:r>
              <a:rPr lang="en-US" b="1" dirty="0">
                <a:solidFill>
                  <a:srgbClr val="0070C0"/>
                </a:solidFill>
              </a:rPr>
              <a:t>^</a:t>
            </a:r>
            <a:r>
              <a:rPr lang="ru-RU" b="1" dirty="0">
                <a:solidFill>
                  <a:srgbClr val="0070C0"/>
                </a:solidFill>
              </a:rPr>
              <a:t>1,5 = </a:t>
            </a:r>
            <a:r>
              <a:rPr lang="en-US" b="1" dirty="0">
                <a:solidFill>
                  <a:srgbClr val="0070C0"/>
                </a:solidFill>
              </a:rPr>
              <a:t>182</a:t>
            </a:r>
            <a:r>
              <a:rPr lang="ru-RU" b="1" dirty="0">
                <a:solidFill>
                  <a:srgbClr val="0070C0"/>
                </a:solidFill>
              </a:rPr>
              <a:t> </a:t>
            </a:r>
            <a:r>
              <a:rPr lang="en-US" b="1" dirty="0">
                <a:solidFill>
                  <a:srgbClr val="0070C0"/>
                </a:solidFill>
              </a:rPr>
              <a:t>574</a:t>
            </a:r>
            <a:r>
              <a:rPr lang="ru-RU" b="1" dirty="0">
                <a:solidFill>
                  <a:srgbClr val="0070C0"/>
                </a:solidFill>
              </a:rPr>
              <a:t>,</a:t>
            </a:r>
            <a:r>
              <a:rPr lang="en-US" b="1" dirty="0">
                <a:solidFill>
                  <a:srgbClr val="0070C0"/>
                </a:solidFill>
              </a:rPr>
              <a:t>19</a:t>
            </a:r>
            <a:r>
              <a:rPr lang="ru-RU" b="1" dirty="0">
                <a:solidFill>
                  <a:srgbClr val="0070C0"/>
                </a:solidFill>
              </a:rPr>
              <a:t>р.</a:t>
            </a:r>
          </a:p>
          <a:p>
            <a:pPr marL="0" indent="0" algn="just">
              <a:spcBef>
                <a:spcPts val="0"/>
              </a:spcBef>
              <a:buNone/>
            </a:pPr>
            <a:r>
              <a:rPr lang="ru-RU" dirty="0">
                <a:solidFill>
                  <a:srgbClr val="0070C0"/>
                </a:solidFill>
              </a:rPr>
              <a:t>	Третий год: </a:t>
            </a:r>
            <a:r>
              <a:rPr lang="ru-RU" b="1" dirty="0">
                <a:solidFill>
                  <a:srgbClr val="0070C0"/>
                </a:solidFill>
              </a:rPr>
              <a:t>= 240 000 / (1+0,2)</a:t>
            </a:r>
            <a:r>
              <a:rPr lang="en-US" b="1" dirty="0">
                <a:solidFill>
                  <a:srgbClr val="0070C0"/>
                </a:solidFill>
              </a:rPr>
              <a:t>^</a:t>
            </a:r>
            <a:r>
              <a:rPr lang="ru-RU" b="1" dirty="0">
                <a:solidFill>
                  <a:srgbClr val="0070C0"/>
                </a:solidFill>
              </a:rPr>
              <a:t>2,5 = 1</a:t>
            </a:r>
            <a:r>
              <a:rPr lang="en-US" b="1" dirty="0">
                <a:solidFill>
                  <a:srgbClr val="0070C0"/>
                </a:solidFill>
              </a:rPr>
              <a:t>5</a:t>
            </a:r>
            <a:r>
              <a:rPr lang="ru-RU" b="1" dirty="0">
                <a:solidFill>
                  <a:srgbClr val="0070C0"/>
                </a:solidFill>
              </a:rPr>
              <a:t>2 </a:t>
            </a:r>
            <a:r>
              <a:rPr lang="en-US" b="1" dirty="0">
                <a:solidFill>
                  <a:srgbClr val="0070C0"/>
                </a:solidFill>
              </a:rPr>
              <a:t>145</a:t>
            </a:r>
            <a:r>
              <a:rPr lang="ru-RU" b="1" dirty="0">
                <a:solidFill>
                  <a:srgbClr val="0070C0"/>
                </a:solidFill>
              </a:rPr>
              <a:t>,</a:t>
            </a:r>
            <a:r>
              <a:rPr lang="en-US" b="1" dirty="0">
                <a:solidFill>
                  <a:srgbClr val="0070C0"/>
                </a:solidFill>
              </a:rPr>
              <a:t>15</a:t>
            </a:r>
            <a:r>
              <a:rPr lang="ru-RU" b="1" dirty="0">
                <a:solidFill>
                  <a:srgbClr val="0070C0"/>
                </a:solidFill>
              </a:rPr>
              <a:t>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3. Величина функционального износа составит:</a:t>
            </a:r>
          </a:p>
          <a:p>
            <a:pPr marL="0" indent="0" algn="ctr">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И = </a:t>
            </a:r>
            <a:r>
              <a:rPr lang="en-US" b="1" dirty="0">
                <a:solidFill>
                  <a:srgbClr val="0070C0"/>
                </a:solidFill>
              </a:rPr>
              <a:t>219 089,02 + 182 574,19 + 152 145,15</a:t>
            </a:r>
            <a:r>
              <a:rPr lang="ru-RU" b="1" dirty="0">
                <a:solidFill>
                  <a:srgbClr val="0070C0"/>
                </a:solidFill>
              </a:rPr>
              <a:t> = </a:t>
            </a:r>
            <a:r>
              <a:rPr lang="en-US" b="1" dirty="0">
                <a:solidFill>
                  <a:srgbClr val="0070C0"/>
                </a:solidFill>
              </a:rPr>
              <a:t>553</a:t>
            </a:r>
            <a:r>
              <a:rPr lang="ru-RU" b="1" dirty="0">
                <a:solidFill>
                  <a:srgbClr val="0070C0"/>
                </a:solidFill>
              </a:rPr>
              <a:t> </a:t>
            </a:r>
            <a:r>
              <a:rPr lang="en-US" b="1" dirty="0">
                <a:solidFill>
                  <a:srgbClr val="0070C0"/>
                </a:solidFill>
              </a:rPr>
              <a:t>808</a:t>
            </a:r>
            <a:r>
              <a:rPr lang="ru-RU" b="1" dirty="0">
                <a:solidFill>
                  <a:srgbClr val="0070C0"/>
                </a:solidFill>
              </a:rPr>
              <a:t>,</a:t>
            </a:r>
            <a:r>
              <a:rPr lang="en-US" b="1" dirty="0">
                <a:solidFill>
                  <a:srgbClr val="0070C0"/>
                </a:solidFill>
              </a:rPr>
              <a:t>36</a:t>
            </a:r>
            <a:r>
              <a:rPr lang="ru-RU" b="1" dirty="0">
                <a:solidFill>
                  <a:srgbClr val="0070C0"/>
                </a:solidFill>
              </a:rPr>
              <a:t>р.</a:t>
            </a:r>
          </a:p>
          <a:p>
            <a:pPr marL="0" indent="0" algn="just">
              <a:spcBef>
                <a:spcPts val="0"/>
              </a:spcBef>
              <a:spcAft>
                <a:spcPts val="0"/>
              </a:spcAft>
              <a:buNone/>
            </a:pPr>
            <a:endParaRPr lang="ru-RU"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88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Определить рыночную стоимость оборудования после капитального ремонта, выполненного через 4 года после ввода в эксплуатацию. Затраты на воспроизводство оборудования 100 000 руб. Доля долгоживущих элементов составляет 70% от общей стоимости. Нормативный срок службы долгоживущих элементов – 10 лет, короткоживущих – 5 лет. После проведения капитального ремонта физический износ долгоживущих элементов снизился на </a:t>
            </a:r>
            <a:r>
              <a:rPr lang="ru-RU" b="1" dirty="0" smtClean="0">
                <a:solidFill>
                  <a:srgbClr val="0070C0"/>
                </a:solidFill>
                <a:latin typeface="Calibri" panose="020F0502020204030204" pitchFamily="34" charset="0"/>
              </a:rPr>
              <a:t>20 процентных пунктов, </a:t>
            </a:r>
            <a:r>
              <a:rPr lang="ru-RU" b="1" dirty="0">
                <a:solidFill>
                  <a:srgbClr val="0070C0"/>
                </a:solidFill>
                <a:latin typeface="Calibri" panose="020F0502020204030204" pitchFamily="34" charset="0"/>
              </a:rPr>
              <a:t>короткоживущих – на </a:t>
            </a:r>
            <a:r>
              <a:rPr lang="ru-RU" b="1" dirty="0" smtClean="0">
                <a:solidFill>
                  <a:srgbClr val="0070C0"/>
                </a:solidFill>
                <a:latin typeface="Calibri" panose="020F0502020204030204" pitchFamily="34" charset="0"/>
              </a:rPr>
              <a:t>40 процентных пунктов.</a:t>
            </a:r>
          </a:p>
          <a:p>
            <a:pPr marL="0" indent="0" algn="just">
              <a:spcBef>
                <a:spcPts val="0"/>
              </a:spcBef>
              <a:buNone/>
            </a:pPr>
            <a:r>
              <a:rPr lang="ru-RU" b="1" dirty="0" smtClean="0">
                <a:solidFill>
                  <a:srgbClr val="0070C0"/>
                </a:solidFill>
                <a:latin typeface="Calibri" panose="020F0502020204030204" pitchFamily="34" charset="0"/>
              </a:rPr>
              <a:t>Варианты ответов:</a:t>
            </a:r>
          </a:p>
          <a:p>
            <a:pPr marL="0" indent="0" algn="just">
              <a:spcBef>
                <a:spcPts val="0"/>
              </a:spcBef>
              <a:buNone/>
            </a:pPr>
            <a:r>
              <a:rPr lang="ru-RU" b="1" dirty="0" smtClean="0">
                <a:solidFill>
                  <a:srgbClr val="0070C0"/>
                </a:solidFill>
                <a:latin typeface="Calibri" panose="020F0502020204030204" pitchFamily="34" charset="0"/>
              </a:rPr>
              <a:t>1) 26 000р.</a:t>
            </a:r>
          </a:p>
          <a:p>
            <a:pPr marL="0" indent="0" algn="just">
              <a:spcBef>
                <a:spcPts val="0"/>
              </a:spcBef>
              <a:buNone/>
            </a:pPr>
            <a:r>
              <a:rPr lang="ru-RU" b="1" dirty="0" smtClean="0">
                <a:solidFill>
                  <a:srgbClr val="0070C0"/>
                </a:solidFill>
                <a:latin typeface="Calibri" panose="020F0502020204030204" pitchFamily="34" charset="0"/>
              </a:rPr>
              <a:t>2) 40 000р.</a:t>
            </a:r>
          </a:p>
          <a:p>
            <a:pPr marL="0" indent="0" algn="just">
              <a:spcBef>
                <a:spcPts val="0"/>
              </a:spcBef>
              <a:buNone/>
            </a:pPr>
            <a:r>
              <a:rPr lang="ru-RU" b="1" dirty="0" smtClean="0">
                <a:solidFill>
                  <a:srgbClr val="0070C0"/>
                </a:solidFill>
                <a:latin typeface="Calibri" panose="020F0502020204030204" pitchFamily="34" charset="0"/>
              </a:rPr>
              <a:t>3) 48 000р.</a:t>
            </a:r>
          </a:p>
          <a:p>
            <a:pPr marL="0" indent="0" algn="just">
              <a:spcBef>
                <a:spcPts val="0"/>
              </a:spcBef>
              <a:buNone/>
            </a:pPr>
            <a:r>
              <a:rPr lang="ru-RU" b="1" dirty="0" smtClean="0">
                <a:solidFill>
                  <a:srgbClr val="0070C0"/>
                </a:solidFill>
                <a:latin typeface="Calibri" panose="020F0502020204030204" pitchFamily="34" charset="0"/>
              </a:rPr>
              <a:t>4) 74 000р.</a:t>
            </a: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22</a:t>
            </a:r>
            <a:endParaRPr lang="ru-RU" sz="2000" dirty="0">
              <a:solidFill>
                <a:srgbClr val="0070C0"/>
              </a:solidFill>
              <a:latin typeface="+mn-lt"/>
            </a:endParaRPr>
          </a:p>
        </p:txBody>
      </p:sp>
    </p:spTree>
    <p:extLst>
      <p:ext uri="{BB962C8B-B14F-4D97-AF65-F5344CB8AC3E}">
        <p14:creationId xmlns:p14="http://schemas.microsoft.com/office/powerpoint/2010/main" val="1845930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sz="2400" dirty="0">
                <a:solidFill>
                  <a:srgbClr val="0070C0"/>
                </a:solidFill>
              </a:rPr>
              <a:t>   1. Доля долгоживущих элементов в затратах на воспроизводство:</a:t>
            </a:r>
          </a:p>
          <a:p>
            <a:pPr marL="0" indent="0" algn="ctr">
              <a:spcBef>
                <a:spcPts val="0"/>
              </a:spcBef>
              <a:spcAft>
                <a:spcPts val="0"/>
              </a:spcAft>
              <a:buNone/>
            </a:pPr>
            <a:r>
              <a:rPr lang="ru-RU" b="1" dirty="0">
                <a:solidFill>
                  <a:srgbClr val="0070C0"/>
                </a:solidFill>
              </a:rPr>
              <a:t>100 000 х 0,7 = 70 000р.</a:t>
            </a:r>
          </a:p>
          <a:p>
            <a:pPr marL="0" indent="0" algn="just">
              <a:spcBef>
                <a:spcPts val="0"/>
              </a:spcBef>
              <a:spcAft>
                <a:spcPts val="0"/>
              </a:spcAft>
              <a:buNone/>
            </a:pPr>
            <a:r>
              <a:rPr lang="ru-RU" sz="2400" dirty="0">
                <a:solidFill>
                  <a:srgbClr val="0070C0"/>
                </a:solidFill>
              </a:rPr>
              <a:t>   2. Доля короткоживущих элементов в затратах на воспроизводство:</a:t>
            </a:r>
          </a:p>
          <a:p>
            <a:pPr marL="0" indent="0" algn="ctr">
              <a:spcBef>
                <a:spcPts val="0"/>
              </a:spcBef>
              <a:spcAft>
                <a:spcPts val="0"/>
              </a:spcAft>
              <a:buNone/>
            </a:pPr>
            <a:r>
              <a:rPr lang="ru-RU" b="1" dirty="0">
                <a:solidFill>
                  <a:srgbClr val="0070C0"/>
                </a:solidFill>
              </a:rPr>
              <a:t>100 000 х (1 - 0,7) = 30 000р.</a:t>
            </a:r>
          </a:p>
          <a:p>
            <a:pPr marL="0" indent="0" algn="just">
              <a:spcBef>
                <a:spcPts val="0"/>
              </a:spcBef>
              <a:spcAft>
                <a:spcPts val="0"/>
              </a:spcAft>
              <a:buNone/>
            </a:pPr>
            <a:r>
              <a:rPr lang="ru-RU" sz="2400" dirty="0">
                <a:solidFill>
                  <a:srgbClr val="0070C0"/>
                </a:solidFill>
              </a:rPr>
              <a:t>   3. Накопленный износ долгоживущих элементов на дату капремонта:</a:t>
            </a:r>
          </a:p>
          <a:p>
            <a:pPr marL="0" indent="0" algn="ctr">
              <a:spcBef>
                <a:spcPts val="0"/>
              </a:spcBef>
              <a:spcAft>
                <a:spcPts val="0"/>
              </a:spcAft>
              <a:buNone/>
            </a:pPr>
            <a:r>
              <a:rPr lang="ru-RU" b="1" dirty="0">
                <a:solidFill>
                  <a:srgbClr val="0070C0"/>
                </a:solidFill>
              </a:rPr>
              <a:t>4 года / 10 лет = 0,4 или 40%</a:t>
            </a:r>
          </a:p>
          <a:p>
            <a:pPr marL="0" indent="0" algn="just">
              <a:spcBef>
                <a:spcPts val="0"/>
              </a:spcBef>
              <a:spcAft>
                <a:spcPts val="0"/>
              </a:spcAft>
              <a:buNone/>
            </a:pPr>
            <a:r>
              <a:rPr lang="ru-RU" sz="2400" dirty="0">
                <a:solidFill>
                  <a:srgbClr val="0070C0"/>
                </a:solidFill>
              </a:rPr>
              <a:t>   4. Накопленный износ короткоживущих элементов на дату капремонта:</a:t>
            </a:r>
          </a:p>
          <a:p>
            <a:pPr marL="0" indent="0" algn="ctr">
              <a:spcBef>
                <a:spcPts val="0"/>
              </a:spcBef>
              <a:spcAft>
                <a:spcPts val="0"/>
              </a:spcAft>
              <a:buNone/>
            </a:pPr>
            <a:r>
              <a:rPr lang="ru-RU" b="1" dirty="0">
                <a:solidFill>
                  <a:srgbClr val="0070C0"/>
                </a:solidFill>
              </a:rPr>
              <a:t>4 года / 5 лет = 0,8 или 80%</a:t>
            </a:r>
          </a:p>
          <a:p>
            <a:pPr marL="0" indent="0" algn="just">
              <a:spcBef>
                <a:spcPts val="0"/>
              </a:spcBef>
              <a:spcAft>
                <a:spcPts val="0"/>
              </a:spcAft>
              <a:buNone/>
            </a:pPr>
            <a:r>
              <a:rPr lang="ru-RU" sz="2400" dirty="0">
                <a:solidFill>
                  <a:srgbClr val="0070C0"/>
                </a:solidFill>
              </a:rPr>
              <a:t>   5. Накопленный износ долгоживущих элементов с учетом снижения:</a:t>
            </a:r>
          </a:p>
          <a:p>
            <a:pPr marL="0" indent="0" algn="ctr">
              <a:spcBef>
                <a:spcPts val="0"/>
              </a:spcBef>
              <a:spcAft>
                <a:spcPts val="0"/>
              </a:spcAft>
              <a:buNone/>
            </a:pPr>
            <a:r>
              <a:rPr lang="ru-RU" b="1" dirty="0">
                <a:solidFill>
                  <a:srgbClr val="0070C0"/>
                </a:solidFill>
              </a:rPr>
              <a:t>40% - 20% = 20%</a:t>
            </a:r>
          </a:p>
          <a:p>
            <a:pPr marL="0" indent="0" algn="just">
              <a:spcBef>
                <a:spcPts val="0"/>
              </a:spcBef>
              <a:spcAft>
                <a:spcPts val="0"/>
              </a:spcAft>
              <a:buNone/>
            </a:pPr>
            <a:r>
              <a:rPr lang="ru-RU" sz="2400" dirty="0">
                <a:solidFill>
                  <a:srgbClr val="0070C0"/>
                </a:solidFill>
              </a:rPr>
              <a:t>   6. Накопленный износ короткоживущих элементов с учетом снижения:</a:t>
            </a:r>
          </a:p>
          <a:p>
            <a:pPr marL="0" indent="0" algn="ctr">
              <a:spcBef>
                <a:spcPts val="0"/>
              </a:spcBef>
              <a:spcAft>
                <a:spcPts val="0"/>
              </a:spcAft>
              <a:buNone/>
            </a:pPr>
            <a:r>
              <a:rPr lang="ru-RU" b="1" dirty="0">
                <a:solidFill>
                  <a:srgbClr val="0070C0"/>
                </a:solidFill>
              </a:rPr>
              <a:t>80% - 40% = 40%</a:t>
            </a:r>
          </a:p>
          <a:p>
            <a:pPr marL="0" indent="0">
              <a:spcBef>
                <a:spcPts val="0"/>
              </a:spcBef>
              <a:spcAft>
                <a:spcPts val="0"/>
              </a:spcAft>
              <a:buNone/>
            </a:pPr>
            <a:r>
              <a:rPr lang="ru-RU" sz="2400" dirty="0">
                <a:solidFill>
                  <a:srgbClr val="0070C0"/>
                </a:solidFill>
              </a:rPr>
              <a:t>   7. Определяем рыночную стоимость оборудования:</a:t>
            </a:r>
          </a:p>
          <a:p>
            <a:pPr marL="0" indent="0" algn="ctr">
              <a:spcBef>
                <a:spcPts val="0"/>
              </a:spcBef>
              <a:spcAft>
                <a:spcPts val="0"/>
              </a:spcAft>
              <a:buNone/>
            </a:pPr>
            <a:r>
              <a:rPr lang="ru-RU" b="1" dirty="0">
                <a:solidFill>
                  <a:srgbClr val="0070C0"/>
                </a:solidFill>
              </a:rPr>
              <a:t>70 000 х (1-20%) + 30 000 х (1-40%) = 74 000р</a:t>
            </a:r>
            <a:r>
              <a:rPr lang="ru-RU" b="1" dirty="0" smtClean="0">
                <a:solidFill>
                  <a:srgbClr val="0070C0"/>
                </a:solidFill>
              </a:rPr>
              <a:t>.</a:t>
            </a: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22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2123608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Предприятием в 2007 году поставлено на баланс оборудование, произведенное в Германии. Первоначальная балансовая стоимость 5 </a:t>
            </a:r>
            <a:r>
              <a:rPr lang="ru-RU" b="1" dirty="0" smtClean="0">
                <a:solidFill>
                  <a:srgbClr val="0070C0"/>
                </a:solidFill>
                <a:latin typeface="Calibri" panose="020F0502020204030204" pitchFamily="34" charset="0"/>
              </a:rPr>
              <a:t>млн. </a:t>
            </a:r>
            <a:r>
              <a:rPr lang="ru-RU" b="1" dirty="0">
                <a:solidFill>
                  <a:srgbClr val="0070C0"/>
                </a:solidFill>
                <a:latin typeface="Calibri" panose="020F0502020204030204" pitchFamily="34" charset="0"/>
              </a:rPr>
              <a:t>руб. Затраты на монтаж осуществлены российской компанией и </a:t>
            </a:r>
            <a:r>
              <a:rPr lang="ru-RU" b="1" dirty="0" smtClean="0">
                <a:solidFill>
                  <a:srgbClr val="0070C0"/>
                </a:solidFill>
                <a:latin typeface="Calibri" panose="020F0502020204030204" pitchFamily="34" charset="0"/>
              </a:rPr>
              <a:t>составляли </a:t>
            </a:r>
            <a:r>
              <a:rPr lang="ru-RU" b="1" dirty="0">
                <a:solidFill>
                  <a:srgbClr val="0070C0"/>
                </a:solidFill>
                <a:latin typeface="Calibri" panose="020F0502020204030204" pitchFamily="34" charset="0"/>
              </a:rPr>
              <a:t>30% от стоимости оборудования. Рассчитать стоимость затрат на воспроизводство на 2010 г., если стоимость СМР в России за это время выросли на 20%. Курс Евро на 2007 г. - 32 руб., на 2010 года - 72 руб. рост цен на аналогичное оборудование в Еврозоне на аналогичное оборудование 1,3 за указанный период</a:t>
            </a:r>
            <a:r>
              <a:rPr lang="ru-RU" b="1" dirty="0" smtClean="0">
                <a:solidFill>
                  <a:srgbClr val="0070C0"/>
                </a:solidFill>
                <a:latin typeface="Calibri" panose="020F0502020204030204" pitchFamily="34" charset="0"/>
              </a:rPr>
              <a:t>.</a:t>
            </a:r>
          </a:p>
          <a:p>
            <a:pPr marL="0" indent="0" algn="just">
              <a:spcBef>
                <a:spcPts val="0"/>
              </a:spcBef>
              <a:buNone/>
            </a:pPr>
            <a:r>
              <a:rPr lang="ru-RU" b="1" dirty="0" smtClean="0">
                <a:solidFill>
                  <a:srgbClr val="0070C0"/>
                </a:solidFill>
                <a:latin typeface="Calibri" panose="020F0502020204030204" pitchFamily="34" charset="0"/>
              </a:rPr>
              <a:t>Варианты ответов:</a:t>
            </a:r>
          </a:p>
          <a:p>
            <a:pPr marL="0" indent="0" algn="just">
              <a:spcBef>
                <a:spcPts val="0"/>
              </a:spcBef>
              <a:buNone/>
            </a:pPr>
            <a:r>
              <a:rPr lang="ru-RU" b="1" dirty="0" smtClean="0">
                <a:solidFill>
                  <a:srgbClr val="0070C0"/>
                </a:solidFill>
                <a:latin typeface="Calibri" panose="020F0502020204030204" pitchFamily="34" charset="0"/>
              </a:rPr>
              <a:t>1) 11 769 231р.</a:t>
            </a:r>
          </a:p>
          <a:p>
            <a:pPr marL="0" indent="0" algn="just">
              <a:spcBef>
                <a:spcPts val="0"/>
              </a:spcBef>
              <a:buNone/>
            </a:pPr>
            <a:r>
              <a:rPr lang="ru-RU" b="1" dirty="0" smtClean="0">
                <a:solidFill>
                  <a:srgbClr val="0070C0"/>
                </a:solidFill>
                <a:latin typeface="Calibri" panose="020F0502020204030204" pitchFamily="34" charset="0"/>
              </a:rPr>
              <a:t>2) 12 037 500р.</a:t>
            </a:r>
          </a:p>
          <a:p>
            <a:pPr marL="0" indent="0" algn="just">
              <a:spcBef>
                <a:spcPts val="0"/>
              </a:spcBef>
              <a:buNone/>
            </a:pPr>
            <a:r>
              <a:rPr lang="ru-RU" b="1" dirty="0" smtClean="0">
                <a:solidFill>
                  <a:srgbClr val="0070C0"/>
                </a:solidFill>
                <a:latin typeface="Calibri" panose="020F0502020204030204" pitchFamily="34" charset="0"/>
              </a:rPr>
              <a:t>3) 12 634 615р.</a:t>
            </a:r>
          </a:p>
          <a:p>
            <a:pPr marL="0" indent="0" algn="just">
              <a:spcBef>
                <a:spcPts val="0"/>
              </a:spcBef>
              <a:buNone/>
            </a:pPr>
            <a:r>
              <a:rPr lang="ru-RU" b="1" dirty="0" smtClean="0">
                <a:solidFill>
                  <a:srgbClr val="0070C0"/>
                </a:solidFill>
                <a:latin typeface="Calibri" panose="020F0502020204030204" pitchFamily="34" charset="0"/>
              </a:rPr>
              <a:t>4) 16 425 000р.</a:t>
            </a: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23</a:t>
            </a:r>
            <a:endParaRPr lang="ru-RU" sz="2000" dirty="0">
              <a:solidFill>
                <a:srgbClr val="0070C0"/>
              </a:solidFill>
              <a:latin typeface="+mn-lt"/>
            </a:endParaRPr>
          </a:p>
        </p:txBody>
      </p:sp>
    </p:spTree>
    <p:extLst>
      <p:ext uri="{BB962C8B-B14F-4D97-AF65-F5344CB8AC3E}">
        <p14:creationId xmlns:p14="http://schemas.microsoft.com/office/powerpoint/2010/main" val="747122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Внимание! У данной задачи могут быть различные формулировки затрат на монтаж, в соответствии с которыми необходимо строить решение.</a:t>
            </a:r>
          </a:p>
          <a:p>
            <a:pPr marL="0" indent="0" algn="just">
              <a:spcBef>
                <a:spcPts val="0"/>
              </a:spcBef>
              <a:spcAft>
                <a:spcPts val="0"/>
              </a:spcAft>
              <a:buNone/>
            </a:pPr>
            <a:r>
              <a:rPr lang="ru-RU" dirty="0">
                <a:solidFill>
                  <a:srgbClr val="0070C0"/>
                </a:solidFill>
              </a:rPr>
              <a:t> Исходя из данной формулировки, затраты на монтаж должны быть учтены в первоначальной балансовой стоимости. Тогда:</a:t>
            </a:r>
          </a:p>
          <a:p>
            <a:pPr marL="0" indent="0" algn="ctr">
              <a:spcBef>
                <a:spcPts val="0"/>
              </a:spcBef>
              <a:spcAft>
                <a:spcPts val="0"/>
              </a:spcAft>
              <a:buNone/>
            </a:pPr>
            <a:r>
              <a:rPr lang="ru-RU" b="1" dirty="0">
                <a:solidFill>
                  <a:srgbClr val="0070C0"/>
                </a:solidFill>
              </a:rPr>
              <a:t>Стоимость оборудования на 2007 = 5 000 000 / 1,3 = 3 846 154 руб.</a:t>
            </a:r>
          </a:p>
          <a:p>
            <a:pPr marL="0" indent="0" algn="ctr">
              <a:spcBef>
                <a:spcPts val="0"/>
              </a:spcBef>
              <a:buNone/>
            </a:pPr>
            <a:r>
              <a:rPr lang="ru-RU" b="1" dirty="0">
                <a:solidFill>
                  <a:srgbClr val="0070C0"/>
                </a:solidFill>
              </a:rPr>
              <a:t>Затраты на монтаж в 2007 = 5 000 000 – 3 846 154 = 1 153 846 руб.</a:t>
            </a:r>
          </a:p>
          <a:p>
            <a:pPr marL="0" indent="0" algn="ctr">
              <a:spcBef>
                <a:spcPts val="0"/>
              </a:spcBef>
              <a:spcAft>
                <a:spcPts val="0"/>
              </a:spcAft>
              <a:buNone/>
            </a:pPr>
            <a:r>
              <a:rPr lang="ru-RU" b="1" dirty="0">
                <a:solidFill>
                  <a:srgbClr val="0070C0"/>
                </a:solidFill>
              </a:rPr>
              <a:t>Стоимость оборудования на 2007 в Евро = 3 846 154 / 32 = 120 192 евро</a:t>
            </a:r>
          </a:p>
          <a:p>
            <a:pPr marL="0" indent="0" algn="ctr">
              <a:spcBef>
                <a:spcPts val="0"/>
              </a:spcBef>
              <a:buNone/>
            </a:pPr>
            <a:r>
              <a:rPr lang="ru-RU" b="1" dirty="0">
                <a:solidFill>
                  <a:srgbClr val="0070C0"/>
                </a:solidFill>
              </a:rPr>
              <a:t>Удорожание в Еврозоне с 2007 по 2010 = 120 192 × 1,3 = 156 250 евро</a:t>
            </a:r>
          </a:p>
          <a:p>
            <a:pPr marL="0" indent="0" algn="ctr">
              <a:spcBef>
                <a:spcPts val="0"/>
              </a:spcBef>
              <a:buNone/>
            </a:pPr>
            <a:r>
              <a:rPr lang="ru-RU" b="1" dirty="0">
                <a:solidFill>
                  <a:srgbClr val="0070C0"/>
                </a:solidFill>
              </a:rPr>
              <a:t>Стоимость на 2010 = 156 250 × 72 = 11 250 000 руб.</a:t>
            </a:r>
          </a:p>
          <a:p>
            <a:pPr marL="0" indent="0" algn="ctr">
              <a:spcBef>
                <a:spcPts val="0"/>
              </a:spcBef>
              <a:buNone/>
            </a:pPr>
            <a:r>
              <a:rPr lang="ru-RU" b="1" dirty="0">
                <a:solidFill>
                  <a:srgbClr val="0070C0"/>
                </a:solidFill>
              </a:rPr>
              <a:t>Затраты на монтаж в 2010 = 1 153 846 × (1 + 20%) = 1 384 615 руб.</a:t>
            </a:r>
          </a:p>
          <a:p>
            <a:pPr marL="0" indent="0" algn="ctr">
              <a:spcBef>
                <a:spcPts val="0"/>
              </a:spcBef>
              <a:buNone/>
            </a:pPr>
            <a:r>
              <a:rPr lang="ru-RU" b="1" dirty="0">
                <a:solidFill>
                  <a:srgbClr val="0070C0"/>
                </a:solidFill>
              </a:rPr>
              <a:t>Затраты на воспроизводство = 11 250 000 + 1 384 615 = 12 634 615 руб.</a:t>
            </a: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23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3966439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Определить величину функционального устаревания оборудования. Затраты на воспроизводство нового оцениваемого насоса 50000 руб., производительность по паспорту 3000 </a:t>
            </a:r>
            <a:r>
              <a:rPr lang="ru-RU" b="1" dirty="0" err="1">
                <a:solidFill>
                  <a:srgbClr val="0070C0"/>
                </a:solidFill>
                <a:latin typeface="Calibri" panose="020F0502020204030204" pitchFamily="34" charset="0"/>
              </a:rPr>
              <a:t>куб.м</a:t>
            </a:r>
            <a:r>
              <a:rPr lang="ru-RU" b="1" dirty="0">
                <a:solidFill>
                  <a:srgbClr val="0070C0"/>
                </a:solidFill>
                <a:latin typeface="Calibri" panose="020F0502020204030204" pitchFamily="34" charset="0"/>
              </a:rPr>
              <a:t>./час. В продаже имеется новая модель насоса по цене 60000 руб., производительностью 5000 </a:t>
            </a:r>
            <a:r>
              <a:rPr lang="ru-RU" b="1" dirty="0" err="1">
                <a:solidFill>
                  <a:srgbClr val="0070C0"/>
                </a:solidFill>
                <a:latin typeface="Calibri" panose="020F0502020204030204" pitchFamily="34" charset="0"/>
              </a:rPr>
              <a:t>куб.м</a:t>
            </a:r>
            <a:r>
              <a:rPr lang="ru-RU" b="1" dirty="0">
                <a:solidFill>
                  <a:srgbClr val="0070C0"/>
                </a:solidFill>
                <a:latin typeface="Calibri" panose="020F0502020204030204" pitchFamily="34" charset="0"/>
              </a:rPr>
              <a:t>./час. Коэффициент торможения по «производительности» для новой модели насоса 0,6</a:t>
            </a:r>
            <a:r>
              <a:rPr lang="ru-RU" b="1" dirty="0" smtClean="0">
                <a:solidFill>
                  <a:srgbClr val="0070C0"/>
                </a:solidFill>
                <a:latin typeface="Calibri" panose="020F0502020204030204" pitchFamily="34" charset="0"/>
              </a:rPr>
              <a:t>.</a:t>
            </a:r>
            <a:endParaRPr lang="en-US" b="1" dirty="0" smtClean="0">
              <a:solidFill>
                <a:srgbClr val="0070C0"/>
              </a:solidFill>
              <a:latin typeface="Calibri" panose="020F0502020204030204" pitchFamily="34" charset="0"/>
            </a:endParaRPr>
          </a:p>
          <a:p>
            <a:pPr marL="0" indent="0" algn="just">
              <a:spcBef>
                <a:spcPts val="0"/>
              </a:spcBef>
              <a:buNone/>
            </a:pPr>
            <a:endParaRPr lang="en-US" b="1" dirty="0">
              <a:solidFill>
                <a:srgbClr val="0070C0"/>
              </a:solidFill>
              <a:latin typeface="Calibri" panose="020F0502020204030204" pitchFamily="34" charset="0"/>
            </a:endParaRPr>
          </a:p>
          <a:p>
            <a:pPr marL="0" indent="0" algn="just">
              <a:spcBef>
                <a:spcPts val="0"/>
              </a:spcBef>
              <a:buNone/>
            </a:pPr>
            <a:r>
              <a:rPr lang="ru-RU" b="1" dirty="0" smtClean="0">
                <a:solidFill>
                  <a:srgbClr val="0070C0"/>
                </a:solidFill>
                <a:latin typeface="Calibri" panose="020F0502020204030204" pitchFamily="34" charset="0"/>
              </a:rPr>
              <a:t>Варианты ответов:</a:t>
            </a:r>
          </a:p>
          <a:p>
            <a:pPr marL="0" indent="0" algn="just">
              <a:spcBef>
                <a:spcPts val="0"/>
              </a:spcBef>
              <a:buNone/>
            </a:pPr>
            <a:r>
              <a:rPr lang="ru-RU" b="1" dirty="0" smtClean="0">
                <a:solidFill>
                  <a:srgbClr val="0070C0"/>
                </a:solidFill>
                <a:latin typeface="Calibri" panose="020F0502020204030204" pitchFamily="34" charset="0"/>
              </a:rPr>
              <a:t>1) 11,68%</a:t>
            </a:r>
          </a:p>
          <a:p>
            <a:pPr marL="0" indent="0" algn="just">
              <a:spcBef>
                <a:spcPts val="0"/>
              </a:spcBef>
              <a:buNone/>
            </a:pPr>
            <a:r>
              <a:rPr lang="ru-RU" b="1" dirty="0" smtClean="0">
                <a:solidFill>
                  <a:srgbClr val="0070C0"/>
                </a:solidFill>
                <a:latin typeface="Calibri" panose="020F0502020204030204" pitchFamily="34" charset="0"/>
              </a:rPr>
              <a:t>2) 26,40%</a:t>
            </a:r>
          </a:p>
          <a:p>
            <a:pPr marL="0" indent="0" algn="just">
              <a:spcBef>
                <a:spcPts val="0"/>
              </a:spcBef>
              <a:buNone/>
            </a:pPr>
            <a:r>
              <a:rPr lang="ru-RU" b="1" dirty="0" smtClean="0">
                <a:solidFill>
                  <a:srgbClr val="0070C0"/>
                </a:solidFill>
                <a:latin typeface="Calibri" panose="020F0502020204030204" pitchFamily="34" charset="0"/>
              </a:rPr>
              <a:t>3) 28,00%</a:t>
            </a:r>
          </a:p>
          <a:p>
            <a:pPr marL="0" indent="0" algn="just">
              <a:spcBef>
                <a:spcPts val="0"/>
              </a:spcBef>
              <a:buNone/>
            </a:pPr>
            <a:r>
              <a:rPr lang="ru-RU" b="1" dirty="0" smtClean="0">
                <a:solidFill>
                  <a:srgbClr val="0070C0"/>
                </a:solidFill>
                <a:latin typeface="Calibri" panose="020F0502020204030204" pitchFamily="34" charset="0"/>
              </a:rPr>
              <a:t>4) 88,32%</a:t>
            </a: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40</a:t>
            </a:r>
            <a:endParaRPr lang="ru-RU" sz="2000" dirty="0">
              <a:solidFill>
                <a:srgbClr val="0070C0"/>
              </a:solidFill>
              <a:latin typeface="+mn-lt"/>
            </a:endParaRPr>
          </a:p>
        </p:txBody>
      </p:sp>
    </p:spTree>
    <p:extLst>
      <p:ext uri="{BB962C8B-B14F-4D97-AF65-F5344CB8AC3E}">
        <p14:creationId xmlns:p14="http://schemas.microsoft.com/office/powerpoint/2010/main" val="3578657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 Формула для расчета функционального устаревания (Федотова. Оценка </a:t>
            </a:r>
            <a:r>
              <a:rPr lang="ru-RU" dirty="0" err="1">
                <a:solidFill>
                  <a:srgbClr val="0070C0"/>
                </a:solidFill>
              </a:rPr>
              <a:t>МиО</a:t>
            </a:r>
            <a:r>
              <a:rPr lang="ru-RU" dirty="0">
                <a:solidFill>
                  <a:srgbClr val="0070C0"/>
                </a:solidFill>
              </a:rPr>
              <a:t>, 2017г., стр. 126. Формула 4.2.):</a:t>
            </a:r>
          </a:p>
          <a:p>
            <a:pPr marL="0" indent="0" algn="ctr">
              <a:spcBef>
                <a:spcPts val="0"/>
              </a:spcBef>
              <a:spcAft>
                <a:spcPts val="0"/>
              </a:spcAft>
              <a:buNone/>
            </a:pPr>
            <a:endParaRPr lang="ru-RU" b="1" dirty="0">
              <a:solidFill>
                <a:srgbClr val="0070C0"/>
              </a:solidFill>
            </a:endParaRPr>
          </a:p>
          <a:p>
            <a:pPr marL="0" indent="0" algn="ctr">
              <a:spcBef>
                <a:spcPts val="0"/>
              </a:spcBef>
              <a:spcAft>
                <a:spcPts val="0"/>
              </a:spcAft>
              <a:buNone/>
            </a:pPr>
            <a:r>
              <a:rPr lang="ru-RU" b="1" dirty="0" err="1">
                <a:solidFill>
                  <a:srgbClr val="0070C0"/>
                </a:solidFill>
              </a:rPr>
              <a:t>И</a:t>
            </a:r>
            <a:r>
              <a:rPr lang="ru-RU" b="1" baseline="-25000" dirty="0" err="1">
                <a:solidFill>
                  <a:srgbClr val="0070C0"/>
                </a:solidFill>
              </a:rPr>
              <a:t>функц</a:t>
            </a:r>
            <a:r>
              <a:rPr lang="ru-RU" b="1" dirty="0">
                <a:solidFill>
                  <a:srgbClr val="0070C0"/>
                </a:solidFill>
              </a:rPr>
              <a:t> = 1 – </a:t>
            </a:r>
            <a:r>
              <a:rPr lang="ru-RU" b="1" dirty="0" err="1">
                <a:solidFill>
                  <a:srgbClr val="0070C0"/>
                </a:solidFill>
              </a:rPr>
              <a:t>Ц</a:t>
            </a:r>
            <a:r>
              <a:rPr lang="ru-RU" b="1" baseline="-25000" dirty="0" err="1">
                <a:solidFill>
                  <a:srgbClr val="0070C0"/>
                </a:solidFill>
              </a:rPr>
              <a:t>оа</a:t>
            </a:r>
            <a:r>
              <a:rPr lang="ru-RU" b="1" dirty="0">
                <a:solidFill>
                  <a:srgbClr val="0070C0"/>
                </a:solidFill>
              </a:rPr>
              <a:t>/</a:t>
            </a:r>
            <a:r>
              <a:rPr lang="ru-RU" b="1" dirty="0" err="1">
                <a:solidFill>
                  <a:srgbClr val="0070C0"/>
                </a:solidFill>
              </a:rPr>
              <a:t>Ц</a:t>
            </a:r>
            <a:r>
              <a:rPr lang="ru-RU" b="1" baseline="-25000" dirty="0" err="1">
                <a:solidFill>
                  <a:srgbClr val="0070C0"/>
                </a:solidFill>
              </a:rPr>
              <a:t>оо</a:t>
            </a:r>
            <a:r>
              <a:rPr lang="ru-RU" b="1" dirty="0">
                <a:solidFill>
                  <a:srgbClr val="0070C0"/>
                </a:solidFill>
              </a:rPr>
              <a:t> × (</a:t>
            </a:r>
            <a:r>
              <a:rPr lang="ru-RU" b="1" dirty="0" err="1">
                <a:solidFill>
                  <a:srgbClr val="0070C0"/>
                </a:solidFill>
              </a:rPr>
              <a:t>Х</a:t>
            </a:r>
            <a:r>
              <a:rPr lang="ru-RU" b="1" baseline="-25000" dirty="0" err="1">
                <a:solidFill>
                  <a:srgbClr val="0070C0"/>
                </a:solidFill>
              </a:rPr>
              <a:t>оо</a:t>
            </a:r>
            <a:r>
              <a:rPr lang="ru-RU" b="1" dirty="0">
                <a:solidFill>
                  <a:srgbClr val="0070C0"/>
                </a:solidFill>
              </a:rPr>
              <a:t>/</a:t>
            </a:r>
            <a:r>
              <a:rPr lang="ru-RU" b="1" dirty="0" err="1">
                <a:solidFill>
                  <a:srgbClr val="0070C0"/>
                </a:solidFill>
              </a:rPr>
              <a:t>Х</a:t>
            </a:r>
            <a:r>
              <a:rPr lang="ru-RU" b="1" baseline="-25000" dirty="0" err="1">
                <a:solidFill>
                  <a:srgbClr val="0070C0"/>
                </a:solidFill>
              </a:rPr>
              <a:t>оа</a:t>
            </a:r>
            <a:r>
              <a:rPr lang="ru-RU" b="1" dirty="0">
                <a:solidFill>
                  <a:srgbClr val="0070C0"/>
                </a:solidFill>
              </a:rPr>
              <a:t>)</a:t>
            </a:r>
            <a:r>
              <a:rPr lang="en-US" b="1" baseline="30000" dirty="0">
                <a:solidFill>
                  <a:srgbClr val="0070C0"/>
                </a:solidFill>
              </a:rPr>
              <a:t>b</a:t>
            </a:r>
            <a:endParaRPr lang="ru-RU" b="1" baseline="30000" dirty="0">
              <a:solidFill>
                <a:srgbClr val="0070C0"/>
              </a:solidFill>
            </a:endParaRPr>
          </a:p>
          <a:p>
            <a:pPr marL="0" indent="0" algn="ctr">
              <a:spcBef>
                <a:spcPts val="0"/>
              </a:spcBef>
              <a:buNone/>
            </a:pPr>
            <a:endParaRPr lang="ru-RU" b="1" dirty="0">
              <a:solidFill>
                <a:srgbClr val="0070C0"/>
              </a:solidFill>
            </a:endParaRPr>
          </a:p>
          <a:p>
            <a:pPr marL="0" indent="0" algn="ctr">
              <a:spcBef>
                <a:spcPts val="0"/>
              </a:spcBef>
              <a:buNone/>
            </a:pPr>
            <a:r>
              <a:rPr lang="ru-RU" b="1" dirty="0" err="1">
                <a:solidFill>
                  <a:srgbClr val="0070C0"/>
                </a:solidFill>
              </a:rPr>
              <a:t>И</a:t>
            </a:r>
            <a:r>
              <a:rPr lang="ru-RU" b="1" baseline="-25000" dirty="0" err="1">
                <a:solidFill>
                  <a:srgbClr val="0070C0"/>
                </a:solidFill>
              </a:rPr>
              <a:t>функц</a:t>
            </a:r>
            <a:r>
              <a:rPr lang="ru-RU" b="1" dirty="0">
                <a:solidFill>
                  <a:srgbClr val="0070C0"/>
                </a:solidFill>
              </a:rPr>
              <a:t> = 1 – 60000/50000 × (3000/5000)</a:t>
            </a:r>
            <a:r>
              <a:rPr lang="ru-RU" b="1" baseline="30000" dirty="0">
                <a:solidFill>
                  <a:srgbClr val="0070C0"/>
                </a:solidFill>
              </a:rPr>
              <a:t>0,6 </a:t>
            </a:r>
            <a:r>
              <a:rPr lang="ru-RU" b="1" dirty="0">
                <a:solidFill>
                  <a:srgbClr val="0070C0"/>
                </a:solidFill>
              </a:rPr>
              <a:t>= </a:t>
            </a:r>
            <a:r>
              <a:rPr lang="ru-RU" b="1" dirty="0" smtClean="0">
                <a:solidFill>
                  <a:srgbClr val="0070C0"/>
                </a:solidFill>
              </a:rPr>
              <a:t>0,116</a:t>
            </a:r>
            <a:r>
              <a:rPr lang="en-US" b="1" dirty="0" smtClean="0">
                <a:solidFill>
                  <a:srgbClr val="0070C0"/>
                </a:solidFill>
              </a:rPr>
              <a:t>8</a:t>
            </a:r>
            <a:r>
              <a:rPr lang="ru-RU" b="1" dirty="0" smtClean="0">
                <a:solidFill>
                  <a:srgbClr val="0070C0"/>
                </a:solidFill>
              </a:rPr>
              <a:t> </a:t>
            </a:r>
            <a:r>
              <a:rPr lang="ru-RU" b="1" dirty="0">
                <a:solidFill>
                  <a:srgbClr val="0070C0"/>
                </a:solidFill>
              </a:rPr>
              <a:t>или </a:t>
            </a:r>
            <a:r>
              <a:rPr lang="ru-RU" b="1" dirty="0" smtClean="0">
                <a:solidFill>
                  <a:srgbClr val="0070C0"/>
                </a:solidFill>
              </a:rPr>
              <a:t>11,6</a:t>
            </a:r>
            <a:r>
              <a:rPr lang="en-US" b="1" dirty="0" smtClean="0">
                <a:solidFill>
                  <a:srgbClr val="0070C0"/>
                </a:solidFill>
              </a:rPr>
              <a:t>8</a:t>
            </a:r>
            <a:r>
              <a:rPr lang="ru-RU" b="1" dirty="0" smtClean="0">
                <a:solidFill>
                  <a:srgbClr val="0070C0"/>
                </a:solidFill>
              </a:rPr>
              <a:t>%</a:t>
            </a:r>
            <a:endParaRPr lang="ru-RU"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40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3646759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Оценивается линия, для обслуживания которой требуется два рядовых специалиста. Для обслуживания современной аналогичной линии требуется 1 специалист высокой квалификации. Зарплата рядового специалиста – 1 500 руб. в месяц, высококвалифицированного – 2 000 руб. в месяц. Отчисления с ЗП составляют 35,7%. Известно, что оставшийся срок жизни линии — 5 лет. Определить функциональный износ. Ставка капитализации 20%. Дисконтирование производится на конец каждого месяца. Эффект от разницы налога на прибыль не учитывать. </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4 058 руб.</a:t>
            </a:r>
          </a:p>
          <a:p>
            <a:pPr marL="0" indent="0" algn="just">
              <a:spcBef>
                <a:spcPts val="0"/>
              </a:spcBef>
              <a:buNone/>
            </a:pPr>
            <a:r>
              <a:rPr lang="ru-RU" b="1" dirty="0">
                <a:solidFill>
                  <a:srgbClr val="0070C0"/>
                </a:solidFill>
                <a:latin typeface="Calibri" panose="020F0502020204030204" pitchFamily="34" charset="0"/>
              </a:rPr>
              <a:t>2) 25 610 руб.</a:t>
            </a:r>
          </a:p>
          <a:p>
            <a:pPr marL="0" indent="0" algn="just">
              <a:spcBef>
                <a:spcPts val="0"/>
              </a:spcBef>
              <a:buNone/>
            </a:pPr>
            <a:r>
              <a:rPr lang="ru-RU" b="1" dirty="0">
                <a:solidFill>
                  <a:srgbClr val="0070C0"/>
                </a:solidFill>
                <a:latin typeface="Calibri" panose="020F0502020204030204" pitchFamily="34" charset="0"/>
              </a:rPr>
              <a:t>3) 51 219 руб.</a:t>
            </a:r>
          </a:p>
          <a:p>
            <a:pPr marL="0" indent="0" algn="just">
              <a:spcBef>
                <a:spcPts val="0"/>
              </a:spcBef>
              <a:buNone/>
            </a:pPr>
            <a:r>
              <a:rPr lang="ru-RU" b="1" dirty="0">
                <a:solidFill>
                  <a:srgbClr val="0070C0"/>
                </a:solidFill>
                <a:latin typeface="Calibri" panose="020F0502020204030204" pitchFamily="34" charset="0"/>
              </a:rPr>
              <a:t>4) 138 086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56</a:t>
            </a:r>
            <a:endParaRPr lang="ru-RU" sz="2000" dirty="0">
              <a:solidFill>
                <a:srgbClr val="0070C0"/>
              </a:solidFill>
              <a:latin typeface="+mn-lt"/>
            </a:endParaRPr>
          </a:p>
        </p:txBody>
      </p:sp>
    </p:spTree>
    <p:extLst>
      <p:ext uri="{BB962C8B-B14F-4D97-AF65-F5344CB8AC3E}">
        <p14:creationId xmlns:p14="http://schemas.microsoft.com/office/powerpoint/2010/main" val="4290952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Разница в расходах на </a:t>
            </a:r>
            <a:r>
              <a:rPr lang="ru-RU">
                <a:solidFill>
                  <a:srgbClr val="0070C0"/>
                </a:solidFill>
              </a:rPr>
              <a:t>обслуживание:</a:t>
            </a:r>
            <a:endParaRPr lang="ru-RU" dirty="0">
              <a:solidFill>
                <a:srgbClr val="0070C0"/>
              </a:solidFill>
            </a:endParaRPr>
          </a:p>
          <a:p>
            <a:pPr marL="0" indent="0" algn="ctr">
              <a:spcBef>
                <a:spcPts val="0"/>
              </a:spcBef>
              <a:spcAft>
                <a:spcPts val="0"/>
              </a:spcAft>
              <a:buNone/>
            </a:pPr>
            <a:r>
              <a:rPr lang="ru-RU" b="1" dirty="0">
                <a:solidFill>
                  <a:srgbClr val="0070C0"/>
                </a:solidFill>
              </a:rPr>
              <a:t>(1500 × 2 – 2000) × 1,357 = 1357 руб. в месяц</a:t>
            </a:r>
          </a:p>
          <a:p>
            <a:pPr marL="0" indent="0" algn="just">
              <a:spcBef>
                <a:spcPts val="0"/>
              </a:spcBef>
              <a:spcAft>
                <a:spcPts val="0"/>
              </a:spcAft>
              <a:buNone/>
            </a:pPr>
            <a:r>
              <a:rPr lang="ru-RU" dirty="0">
                <a:solidFill>
                  <a:srgbClr val="0070C0"/>
                </a:solidFill>
              </a:rPr>
              <a:t>   2. По условию задачи указана ставка капитализации, но правильный ответ, который засчитывается на экзамене, подразумевает, что это ставка дисконтирования. Определяем текущую стоимость всех разниц в расходах на обслуживание, умножив количество лет на 12 месяцев, а ставку разделив на 12:</a:t>
            </a:r>
          </a:p>
          <a:p>
            <a:pPr indent="0" algn="ctr">
              <a:spcBef>
                <a:spcPts val="0"/>
              </a:spcBef>
              <a:spcAft>
                <a:spcPts val="0"/>
              </a:spcAft>
              <a:buNone/>
            </a:pPr>
            <a:r>
              <a:rPr lang="en-US" b="1" dirty="0">
                <a:solidFill>
                  <a:srgbClr val="0070C0"/>
                </a:solidFill>
                <a:latin typeface="Calibri" panose="020F0502020204030204" pitchFamily="34" charset="0"/>
              </a:rPr>
              <a:t>[2</a:t>
            </a:r>
            <a:r>
              <a:rPr lang="en-US" b="1" baseline="30000" dirty="0">
                <a:solidFill>
                  <a:srgbClr val="0070C0"/>
                </a:solidFill>
                <a:latin typeface="Calibri" panose="020F0502020204030204" pitchFamily="34" charset="0"/>
              </a:rPr>
              <a:t>ND</a:t>
            </a:r>
            <a:r>
              <a:rPr lang="en-US" b="1" dirty="0">
                <a:solidFill>
                  <a:srgbClr val="0070C0"/>
                </a:solidFill>
                <a:latin typeface="Calibri" panose="020F0502020204030204" pitchFamily="34" charset="0"/>
              </a:rPr>
              <a:t>] [CLR TVM] </a:t>
            </a:r>
            <a:r>
              <a:rPr lang="ru-RU" b="1" dirty="0">
                <a:solidFill>
                  <a:srgbClr val="0070C0"/>
                </a:solidFill>
                <a:latin typeface="Calibri" panose="020F0502020204030204" pitchFamily="34" charset="0"/>
              </a:rPr>
              <a:t>1357</a:t>
            </a:r>
            <a:r>
              <a:rPr lang="en-US" b="1" dirty="0">
                <a:solidFill>
                  <a:srgbClr val="0070C0"/>
                </a:solidFill>
                <a:latin typeface="Calibri" panose="020F0502020204030204" pitchFamily="34" charset="0"/>
              </a:rPr>
              <a:t> [PMT] </a:t>
            </a:r>
            <a:r>
              <a:rPr lang="ru-RU" b="1" dirty="0">
                <a:solidFill>
                  <a:srgbClr val="0070C0"/>
                </a:solidFill>
                <a:latin typeface="Calibri" panose="020F0502020204030204" pitchFamily="34" charset="0"/>
              </a:rPr>
              <a:t>60</a:t>
            </a:r>
            <a:r>
              <a:rPr lang="en-US" b="1" dirty="0">
                <a:solidFill>
                  <a:srgbClr val="0070C0"/>
                </a:solidFill>
                <a:latin typeface="Calibri" panose="020F0502020204030204" pitchFamily="34" charset="0"/>
              </a:rPr>
              <a:t> [N] </a:t>
            </a:r>
            <a:r>
              <a:rPr lang="ru-RU" b="1" dirty="0">
                <a:solidFill>
                  <a:srgbClr val="0070C0"/>
                </a:solidFill>
                <a:latin typeface="Calibri" panose="020F0502020204030204" pitchFamily="34" charset="0"/>
              </a:rPr>
              <a:t>1,667</a:t>
            </a:r>
            <a:r>
              <a:rPr lang="en-US" b="1" dirty="0">
                <a:solidFill>
                  <a:srgbClr val="0070C0"/>
                </a:solidFill>
                <a:latin typeface="Calibri" panose="020F0502020204030204" pitchFamily="34" charset="0"/>
              </a:rPr>
              <a:t> [I/Y] [CPT] [PV]</a:t>
            </a:r>
          </a:p>
          <a:p>
            <a:pPr indent="0" algn="just">
              <a:spcBef>
                <a:spcPts val="0"/>
              </a:spcBef>
              <a:spcAft>
                <a:spcPts val="0"/>
              </a:spcAft>
              <a:buNone/>
            </a:pPr>
            <a:endParaRPr lang="ru-RU" sz="1800" dirty="0">
              <a:solidFill>
                <a:srgbClr val="0070C0"/>
              </a:solidFill>
              <a:latin typeface="Calibri" panose="020F0502020204030204" pitchFamily="34" charset="0"/>
            </a:endParaRPr>
          </a:p>
          <a:p>
            <a:pPr indent="0" algn="just">
              <a:spcBef>
                <a:spcPts val="0"/>
              </a:spcBef>
              <a:spcAft>
                <a:spcPts val="0"/>
              </a:spcAft>
              <a:buNone/>
            </a:pPr>
            <a:r>
              <a:rPr lang="ru-RU" dirty="0">
                <a:solidFill>
                  <a:srgbClr val="0070C0"/>
                </a:solidFill>
                <a:latin typeface="Calibri" panose="020F0502020204030204" pitchFamily="34" charset="0"/>
              </a:rPr>
              <a:t>Результат:  </a:t>
            </a:r>
            <a:r>
              <a:rPr lang="ru-RU" b="1" dirty="0">
                <a:solidFill>
                  <a:srgbClr val="0070C0"/>
                </a:solidFill>
                <a:latin typeface="Calibri" panose="020F0502020204030204" pitchFamily="34" charset="0"/>
              </a:rPr>
              <a:t>≈ 51 200 руб.</a:t>
            </a:r>
            <a:endParaRPr lang="en-US" b="1" dirty="0">
              <a:solidFill>
                <a:srgbClr val="0070C0"/>
              </a:solidFill>
              <a:latin typeface="Calibri" panose="020F0502020204030204" pitchFamily="34" charset="0"/>
            </a:endParaRPr>
          </a:p>
          <a:p>
            <a:pPr indent="0" algn="just">
              <a:spcBef>
                <a:spcPts val="0"/>
              </a:spcBef>
              <a:spcAft>
                <a:spcPts val="0"/>
              </a:spcAft>
              <a:buNone/>
            </a:pPr>
            <a:r>
              <a:rPr lang="ru-RU" sz="1800" i="1" dirty="0">
                <a:solidFill>
                  <a:srgbClr val="0070C0"/>
                </a:solidFill>
                <a:latin typeface="Calibri" panose="020F0502020204030204" pitchFamily="34" charset="0"/>
              </a:rPr>
              <a:t>Решение в </a:t>
            </a:r>
            <a:r>
              <a:rPr lang="en-US" sz="1800" i="1" u="sng" dirty="0">
                <a:solidFill>
                  <a:srgbClr val="0070C0"/>
                </a:solidFill>
                <a:latin typeface="Calibri" panose="020F0502020204030204" pitchFamily="34" charset="0"/>
              </a:rPr>
              <a:t>MS Excel</a:t>
            </a:r>
            <a:r>
              <a:rPr lang="ru-RU" sz="1800" i="1" dirty="0">
                <a:solidFill>
                  <a:srgbClr val="0070C0"/>
                </a:solidFill>
                <a:latin typeface="Calibri" panose="020F0502020204030204" pitchFamily="34" charset="0"/>
              </a:rPr>
              <a:t>:</a:t>
            </a:r>
          </a:p>
          <a:p>
            <a:pPr indent="0" algn="ctr">
              <a:spcBef>
                <a:spcPts val="0"/>
              </a:spcBef>
              <a:spcAft>
                <a:spcPts val="0"/>
              </a:spcAft>
              <a:buNone/>
            </a:pPr>
            <a:endParaRPr lang="ru-RU" sz="1200" b="1" dirty="0">
              <a:solidFill>
                <a:srgbClr val="0070C0"/>
              </a:solidFill>
              <a:latin typeface="Calibri" panose="020F0502020204030204" pitchFamily="34" charset="0"/>
            </a:endParaRPr>
          </a:p>
          <a:p>
            <a:pPr indent="0" algn="ctr">
              <a:spcBef>
                <a:spcPts val="0"/>
              </a:spcBef>
              <a:spcAft>
                <a:spcPts val="0"/>
              </a:spcAft>
              <a:buNone/>
            </a:pPr>
            <a:r>
              <a:rPr lang="en-US" b="1" dirty="0">
                <a:solidFill>
                  <a:srgbClr val="0070C0"/>
                </a:solidFill>
                <a:latin typeface="Calibri" panose="020F0502020204030204" pitchFamily="34" charset="0"/>
              </a:rPr>
              <a:t>=</a:t>
            </a:r>
            <a:r>
              <a:rPr lang="ru-RU" b="1" dirty="0">
                <a:solidFill>
                  <a:srgbClr val="0070C0"/>
                </a:solidFill>
                <a:latin typeface="Calibri" panose="020F0502020204030204" pitchFamily="34" charset="0"/>
              </a:rPr>
              <a:t>1357</a:t>
            </a:r>
            <a:r>
              <a:rPr lang="en-US" b="1" dirty="0">
                <a:solidFill>
                  <a:srgbClr val="0070C0"/>
                </a:solidFill>
                <a:latin typeface="Calibri" panose="020F0502020204030204" pitchFamily="34" charset="0"/>
              </a:rPr>
              <a:t>*(1-</a:t>
            </a:r>
            <a:r>
              <a:rPr lang="ru-RU" b="1" dirty="0">
                <a:solidFill>
                  <a:srgbClr val="0070C0"/>
                </a:solidFill>
                <a:latin typeface="Calibri" panose="020F0502020204030204" pitchFamily="34" charset="0"/>
              </a:rPr>
              <a:t>1/</a:t>
            </a:r>
            <a:r>
              <a:rPr lang="en-US" b="1" dirty="0">
                <a:solidFill>
                  <a:srgbClr val="0070C0"/>
                </a:solidFill>
                <a:latin typeface="Calibri" panose="020F0502020204030204" pitchFamily="34" charset="0"/>
              </a:rPr>
              <a:t>(1+0,</a:t>
            </a:r>
            <a:r>
              <a:rPr lang="ru-RU" b="1" dirty="0">
                <a:solidFill>
                  <a:srgbClr val="0070C0"/>
                </a:solidFill>
                <a:latin typeface="Calibri" panose="020F0502020204030204" pitchFamily="34" charset="0"/>
              </a:rPr>
              <a:t>0</a:t>
            </a:r>
            <a:r>
              <a:rPr lang="en-US" b="1" dirty="0">
                <a:solidFill>
                  <a:srgbClr val="0070C0"/>
                </a:solidFill>
                <a:latin typeface="Calibri" panose="020F0502020204030204" pitchFamily="34" charset="0"/>
              </a:rPr>
              <a:t>1</a:t>
            </a:r>
            <a:r>
              <a:rPr lang="ru-RU" b="1" dirty="0">
                <a:solidFill>
                  <a:srgbClr val="0070C0"/>
                </a:solidFill>
                <a:latin typeface="Calibri" panose="020F0502020204030204" pitchFamily="34" charset="0"/>
              </a:rPr>
              <a:t>667</a:t>
            </a:r>
            <a:r>
              <a:rPr lang="en-US" b="1" dirty="0">
                <a:solidFill>
                  <a:srgbClr val="0070C0"/>
                </a:solidFill>
                <a:latin typeface="Calibri" panose="020F0502020204030204" pitchFamily="34" charset="0"/>
              </a:rPr>
              <a:t>)^</a:t>
            </a:r>
            <a:r>
              <a:rPr lang="ru-RU" b="1" dirty="0">
                <a:solidFill>
                  <a:srgbClr val="0070C0"/>
                </a:solidFill>
                <a:latin typeface="Calibri" panose="020F0502020204030204" pitchFamily="34" charset="0"/>
              </a:rPr>
              <a:t>60</a:t>
            </a:r>
            <a:r>
              <a:rPr lang="en-US" b="1" dirty="0">
                <a:solidFill>
                  <a:srgbClr val="0070C0"/>
                </a:solidFill>
                <a:latin typeface="Calibri" panose="020F0502020204030204" pitchFamily="34" charset="0"/>
              </a:rPr>
              <a:t>)/0,</a:t>
            </a:r>
            <a:r>
              <a:rPr lang="ru-RU" b="1" dirty="0">
                <a:solidFill>
                  <a:srgbClr val="0070C0"/>
                </a:solidFill>
                <a:latin typeface="Calibri" panose="020F0502020204030204" pitchFamily="34" charset="0"/>
              </a:rPr>
              <a:t>0</a:t>
            </a:r>
            <a:r>
              <a:rPr lang="en-US" b="1" dirty="0">
                <a:solidFill>
                  <a:srgbClr val="0070C0"/>
                </a:solidFill>
                <a:latin typeface="Calibri" panose="020F0502020204030204" pitchFamily="34" charset="0"/>
              </a:rPr>
              <a:t>1</a:t>
            </a:r>
            <a:r>
              <a:rPr lang="ru-RU" b="1" dirty="0">
                <a:solidFill>
                  <a:srgbClr val="0070C0"/>
                </a:solidFill>
                <a:latin typeface="Calibri" panose="020F0502020204030204" pitchFamily="34" charset="0"/>
              </a:rPr>
              <a:t>667</a:t>
            </a:r>
            <a:endParaRPr lang="en-US" b="1" dirty="0">
              <a:solidFill>
                <a:srgbClr val="0070C0"/>
              </a:solidFill>
              <a:latin typeface="Calibri" panose="020F0502020204030204" pitchFamily="34" charset="0"/>
            </a:endParaRPr>
          </a:p>
          <a:p>
            <a:pPr marL="0" indent="0" algn="just">
              <a:spcBef>
                <a:spcPts val="0"/>
              </a:spcBef>
              <a:spcAft>
                <a:spcPts val="0"/>
              </a:spcAft>
              <a:buNone/>
            </a:pPr>
            <a:endParaRPr lang="ru-RU" dirty="0">
              <a:solidFill>
                <a:srgbClr val="0070C0"/>
              </a:solidFill>
            </a:endParaRPr>
          </a:p>
          <a:p>
            <a:pPr marL="0" indent="0">
              <a:spcBef>
                <a:spcPts val="0"/>
              </a:spcBef>
              <a:spcAft>
                <a:spcPts val="0"/>
              </a:spcAft>
              <a:buNone/>
            </a:pPr>
            <a:endParaRPr lang="ru-RU"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56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1128508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Агрегат состоит из турбины и генератора. Возраст агрегата 25 лет. Срок службы турбины 40 лет. Срок службы генератора 20 лет. </a:t>
            </a:r>
            <a:r>
              <a:rPr lang="ru-RU" b="1" dirty="0" smtClean="0">
                <a:solidFill>
                  <a:srgbClr val="0070C0"/>
                </a:solidFill>
              </a:rPr>
              <a:t>По </a:t>
            </a:r>
            <a:r>
              <a:rPr lang="ru-RU" b="1" dirty="0">
                <a:solidFill>
                  <a:srgbClr val="0070C0"/>
                </a:solidFill>
              </a:rPr>
              <a:t>истечению срока службы </a:t>
            </a:r>
            <a:r>
              <a:rPr lang="ru-RU" b="1" dirty="0" smtClean="0">
                <a:solidFill>
                  <a:srgbClr val="0070C0"/>
                </a:solidFill>
              </a:rPr>
              <a:t>генератора он </a:t>
            </a:r>
            <a:r>
              <a:rPr lang="ru-RU" b="1" dirty="0">
                <a:solidFill>
                  <a:srgbClr val="0070C0"/>
                </a:solidFill>
              </a:rPr>
              <a:t>был заменён на новый. Затраты на замену генератора составляют 70% от затрат на замену турбины. Определить износ </a:t>
            </a:r>
            <a:r>
              <a:rPr lang="ru-RU" b="1" dirty="0" smtClean="0">
                <a:solidFill>
                  <a:srgbClr val="0070C0"/>
                </a:solidFill>
              </a:rPr>
              <a:t>агрегата.</a:t>
            </a: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r>
              <a:rPr lang="ru-RU" b="1" dirty="0" smtClean="0">
                <a:solidFill>
                  <a:srgbClr val="0070C0"/>
                </a:solidFill>
                <a:latin typeface="Calibri" panose="020F0502020204030204" pitchFamily="34" charset="0"/>
              </a:rPr>
              <a:t>Варианты ответов:</a:t>
            </a:r>
          </a:p>
          <a:p>
            <a:pPr marL="0" indent="0" algn="just">
              <a:spcBef>
                <a:spcPts val="0"/>
              </a:spcBef>
              <a:buNone/>
            </a:pPr>
            <a:r>
              <a:rPr lang="ru-RU" b="1" dirty="0" smtClean="0">
                <a:solidFill>
                  <a:srgbClr val="0070C0"/>
                </a:solidFill>
                <a:latin typeface="Calibri" panose="020F0502020204030204" pitchFamily="34" charset="0"/>
              </a:rPr>
              <a:t>1) 36,25%</a:t>
            </a:r>
          </a:p>
          <a:p>
            <a:pPr marL="0" indent="0" algn="just">
              <a:spcBef>
                <a:spcPts val="0"/>
              </a:spcBef>
              <a:buNone/>
            </a:pPr>
            <a:r>
              <a:rPr lang="ru-RU" b="1" dirty="0" smtClean="0">
                <a:solidFill>
                  <a:srgbClr val="0070C0"/>
                </a:solidFill>
                <a:latin typeface="Calibri" panose="020F0502020204030204" pitchFamily="34" charset="0"/>
              </a:rPr>
              <a:t>2) 40,44%</a:t>
            </a:r>
          </a:p>
          <a:p>
            <a:pPr marL="0" indent="0" algn="just">
              <a:spcBef>
                <a:spcPts val="0"/>
              </a:spcBef>
              <a:buNone/>
            </a:pPr>
            <a:r>
              <a:rPr lang="ru-RU" b="1" dirty="0" smtClean="0">
                <a:solidFill>
                  <a:srgbClr val="0070C0"/>
                </a:solidFill>
                <a:latin typeface="Calibri" panose="020F0502020204030204" pitchFamily="34" charset="0"/>
              </a:rPr>
              <a:t>3) 47,06%</a:t>
            </a:r>
          </a:p>
          <a:p>
            <a:pPr marL="0" indent="0" algn="just">
              <a:spcBef>
                <a:spcPts val="0"/>
              </a:spcBef>
              <a:buNone/>
            </a:pPr>
            <a:r>
              <a:rPr lang="ru-RU" b="1" dirty="0" smtClean="0">
                <a:solidFill>
                  <a:srgbClr val="0070C0"/>
                </a:solidFill>
                <a:latin typeface="Calibri" panose="020F0502020204030204" pitchFamily="34" charset="0"/>
              </a:rPr>
              <a:t>4) 87,50%</a:t>
            </a: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62</a:t>
            </a:r>
            <a:endParaRPr lang="ru-RU" sz="2000" dirty="0">
              <a:solidFill>
                <a:srgbClr val="0070C0"/>
              </a:solidFill>
              <a:latin typeface="+mn-lt"/>
            </a:endParaRPr>
          </a:p>
        </p:txBody>
      </p:sp>
    </p:spTree>
    <p:extLst>
      <p:ext uri="{BB962C8B-B14F-4D97-AF65-F5344CB8AC3E}">
        <p14:creationId xmlns:p14="http://schemas.microsoft.com/office/powerpoint/2010/main" val="331123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№28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Одна из дискуссионных задач экзамена. Возможны разночтения в формулировке условия. </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Определяем стоимость станка А с подающим конвейером:</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50 000 </a:t>
            </a:r>
            <a:r>
              <a:rPr lang="ru-RU" b="1" dirty="0">
                <a:solidFill>
                  <a:srgbClr val="0070C0"/>
                </a:solidFill>
              </a:rPr>
              <a:t>×</a:t>
            </a:r>
            <a:r>
              <a:rPr lang="ru-RU" b="1" dirty="0">
                <a:solidFill>
                  <a:srgbClr val="0070C0"/>
                </a:solidFill>
                <a:latin typeface="Calibri" panose="020F0502020204030204" pitchFamily="34" charset="0"/>
              </a:rPr>
              <a:t> (1 + 10%) = 55 000р.</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Определяем стоимость подающего конвейера (абсолютная корректировка):</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55 000 - 50 000 = 5 000р.</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Определяем стоимость станка Б с подающим конвейером:</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50 000 / 0,8 + 5000 = 67 500р.</a:t>
            </a: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65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dirty="0" smtClean="0">
                <a:solidFill>
                  <a:srgbClr val="0070C0"/>
                </a:solidFill>
              </a:rPr>
              <a:t>Специфика задачи: вклад генератора не от стоимости всего агрегата, а от стоимости другого элемента оборудования. То, от чего определяем долю – единица (или 100%), вес определяемого элемента – доля от единицы. Общий вес – сумма весов элементов.</a:t>
            </a:r>
            <a:endParaRPr lang="ru-RU" dirty="0">
              <a:solidFill>
                <a:srgbClr val="0070C0"/>
              </a:solidFill>
            </a:endParaRPr>
          </a:p>
          <a:p>
            <a:pPr marL="0" indent="0" algn="just">
              <a:spcBef>
                <a:spcPts val="0"/>
              </a:spcBef>
              <a:spcAft>
                <a:spcPts val="0"/>
              </a:spcAft>
              <a:buNone/>
            </a:pPr>
            <a:r>
              <a:rPr lang="ru-RU" dirty="0">
                <a:solidFill>
                  <a:srgbClr val="0070C0"/>
                </a:solidFill>
              </a:rPr>
              <a:t>   1. Определяем вклад генератора в совокупный износ:</a:t>
            </a:r>
          </a:p>
          <a:p>
            <a:pPr marL="0" indent="0" algn="ctr">
              <a:spcBef>
                <a:spcPts val="0"/>
              </a:spcBef>
              <a:spcAft>
                <a:spcPts val="0"/>
              </a:spcAft>
              <a:buNone/>
            </a:pPr>
            <a:r>
              <a:rPr lang="ru-RU" b="1" dirty="0">
                <a:solidFill>
                  <a:srgbClr val="0070C0"/>
                </a:solidFill>
              </a:rPr>
              <a:t>70% / (100% + 70%) = 0,4118</a:t>
            </a:r>
          </a:p>
          <a:p>
            <a:pPr marL="0" indent="0" algn="just">
              <a:spcBef>
                <a:spcPts val="0"/>
              </a:spcBef>
              <a:spcAft>
                <a:spcPts val="0"/>
              </a:spcAft>
              <a:buNone/>
            </a:pPr>
            <a:r>
              <a:rPr lang="ru-RU" dirty="0">
                <a:solidFill>
                  <a:srgbClr val="0070C0"/>
                </a:solidFill>
              </a:rPr>
              <a:t>   2. Определяем вклад турбины в совокупный износ:</a:t>
            </a:r>
          </a:p>
          <a:p>
            <a:pPr marL="0" indent="0" algn="ctr">
              <a:spcBef>
                <a:spcPts val="0"/>
              </a:spcBef>
              <a:spcAft>
                <a:spcPts val="0"/>
              </a:spcAft>
              <a:buNone/>
            </a:pPr>
            <a:r>
              <a:rPr lang="ru-RU" b="1" dirty="0">
                <a:solidFill>
                  <a:srgbClr val="0070C0"/>
                </a:solidFill>
              </a:rPr>
              <a:t>100% / (100% + 70%) = 0,5882</a:t>
            </a:r>
          </a:p>
          <a:p>
            <a:pPr marL="0" indent="0" algn="just">
              <a:spcBef>
                <a:spcPts val="0"/>
              </a:spcBef>
              <a:spcAft>
                <a:spcPts val="0"/>
              </a:spcAft>
              <a:buNone/>
            </a:pPr>
            <a:r>
              <a:rPr lang="ru-RU" dirty="0">
                <a:solidFill>
                  <a:srgbClr val="0070C0"/>
                </a:solidFill>
              </a:rPr>
              <a:t>   3. Определяем износ турбины:</a:t>
            </a:r>
          </a:p>
          <a:p>
            <a:pPr marL="0" indent="0" algn="ctr">
              <a:spcBef>
                <a:spcPts val="0"/>
              </a:spcBef>
              <a:spcAft>
                <a:spcPts val="0"/>
              </a:spcAft>
              <a:buNone/>
            </a:pPr>
            <a:r>
              <a:rPr lang="ru-RU" b="1" dirty="0">
                <a:solidFill>
                  <a:srgbClr val="0070C0"/>
                </a:solidFill>
              </a:rPr>
              <a:t>25 лет / 40 лет = 0,625 или 62,5%</a:t>
            </a:r>
          </a:p>
          <a:p>
            <a:pPr marL="0" indent="0" algn="just">
              <a:spcBef>
                <a:spcPts val="0"/>
              </a:spcBef>
              <a:spcAft>
                <a:spcPts val="0"/>
              </a:spcAft>
              <a:buNone/>
            </a:pPr>
            <a:r>
              <a:rPr lang="ru-RU" dirty="0">
                <a:solidFill>
                  <a:srgbClr val="0070C0"/>
                </a:solidFill>
              </a:rPr>
              <a:t>   4. Определяем износ генератора:</a:t>
            </a:r>
          </a:p>
          <a:p>
            <a:pPr marL="0" indent="0" algn="ctr">
              <a:spcBef>
                <a:spcPts val="0"/>
              </a:spcBef>
              <a:spcAft>
                <a:spcPts val="0"/>
              </a:spcAft>
              <a:buNone/>
            </a:pPr>
            <a:r>
              <a:rPr lang="ru-RU" b="1" dirty="0">
                <a:solidFill>
                  <a:srgbClr val="0070C0"/>
                </a:solidFill>
              </a:rPr>
              <a:t>(25-20) лет / 20 лет = 0,25 или 25%</a:t>
            </a:r>
          </a:p>
          <a:p>
            <a:pPr marL="0" indent="0" algn="just">
              <a:spcBef>
                <a:spcPts val="0"/>
              </a:spcBef>
              <a:spcAft>
                <a:spcPts val="0"/>
              </a:spcAft>
              <a:buNone/>
            </a:pPr>
            <a:r>
              <a:rPr lang="ru-RU" dirty="0">
                <a:solidFill>
                  <a:srgbClr val="0070C0"/>
                </a:solidFill>
              </a:rPr>
              <a:t>   5. Определяем совокупный износ агрегата:</a:t>
            </a:r>
          </a:p>
          <a:p>
            <a:pPr marL="0" indent="0" algn="ctr">
              <a:spcBef>
                <a:spcPts val="0"/>
              </a:spcBef>
              <a:spcAft>
                <a:spcPts val="0"/>
              </a:spcAft>
              <a:buNone/>
            </a:pPr>
            <a:r>
              <a:rPr lang="ru-RU" b="1" dirty="0">
                <a:solidFill>
                  <a:srgbClr val="0070C0"/>
                </a:solidFill>
              </a:rPr>
              <a:t>62,5% х 0,5882 + 25% х 0,4118 = 47,06%</a:t>
            </a: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a:p>
            <a:pPr marL="0" indent="0">
              <a:spcBef>
                <a:spcPts val="0"/>
              </a:spcBef>
              <a:spcAft>
                <a:spcPts val="0"/>
              </a:spcAft>
              <a:buNone/>
            </a:pP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1.</a:t>
            </a:r>
            <a:r>
              <a:rPr lang="ru-RU" sz="3600" b="1" dirty="0" smtClean="0">
                <a:solidFill>
                  <a:srgbClr val="0070C0"/>
                </a:solidFill>
                <a:latin typeface="+mn-lt"/>
              </a:rPr>
              <a:t>62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918062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2.3</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сравнительным подходом рыночную стоимость буксира, мощностью Р = 1500 кВт. Износ у объекта оценки 70%, стоимость нового- 30 000 000 рублей. Оценщик анализом рынка со всеми корректировками на отличие определил, что 1 кВт стоит 5 000 </a:t>
            </a:r>
            <a:r>
              <a:rPr lang="ru-RU" b="1" dirty="0" smtClean="0">
                <a:solidFill>
                  <a:srgbClr val="0070C0"/>
                </a:solidFill>
              </a:rPr>
              <a:t>рублей.</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2.3</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Решение:</a:t>
            </a:r>
          </a:p>
          <a:p>
            <a:pPr marL="0" indent="0" algn="ctr">
              <a:spcBef>
                <a:spcPts val="0"/>
              </a:spcBef>
              <a:spcAft>
                <a:spcPts val="0"/>
              </a:spcAft>
              <a:buNone/>
            </a:pPr>
            <a:r>
              <a:rPr lang="ru-RU" b="1" dirty="0">
                <a:solidFill>
                  <a:srgbClr val="0070C0"/>
                </a:solidFill>
              </a:rPr>
              <a:t>5 000 × 1 500 = 7 500 000р.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65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2.4.</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Компания А оказывает услуги по монтажу оборудования компании Б. Так как компания А является дочерней компании Б, она получает обычно скидку 15%. В данном случае скидка составила 20%. Какую скидку на торг следует использовать при оценке оборудования в части расходов на монтаж?</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72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2.4</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a:solidFill>
                  <a:srgbClr val="0070C0"/>
                </a:solidFill>
              </a:rPr>
              <a:t>Величина скидки для дочерней компании не подтверждена рыночными данными. Дочерняя компания – аффилированная структура. Обе величины скидок, приведённые в условии задачи, не являются рыночными. Скидка равна нулю.</a:t>
            </a:r>
            <a:endParaRPr lang="ru-RU"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72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2.5.</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Рыночная стоимость аналога с износом 40% составляет 100000 руб. Определить поправочный коэффициент для объекта оценки с износом 60%.</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09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2.5.</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Решение:</a:t>
            </a:r>
            <a:endParaRPr lang="en-US" dirty="0">
              <a:solidFill>
                <a:srgbClr val="0070C0"/>
              </a:solidFill>
            </a:endParaRPr>
          </a:p>
          <a:p>
            <a:pPr marL="0" indent="0" algn="just">
              <a:spcBef>
                <a:spcPts val="0"/>
              </a:spcBef>
              <a:spcAft>
                <a:spcPts val="0"/>
              </a:spcAft>
              <a:buNone/>
            </a:pPr>
            <a:endParaRPr lang="en-US" dirty="0">
              <a:solidFill>
                <a:srgbClr val="0070C0"/>
              </a:solidFill>
            </a:endParaRPr>
          </a:p>
          <a:p>
            <a:pPr marL="0" indent="0" algn="ctr">
              <a:spcBef>
                <a:spcPts val="0"/>
              </a:spcBef>
              <a:spcAft>
                <a:spcPts val="0"/>
              </a:spcAft>
              <a:buNone/>
            </a:pPr>
            <a:r>
              <a:rPr lang="ru-RU" b="1" dirty="0">
                <a:solidFill>
                  <a:srgbClr val="0070C0"/>
                </a:solidFill>
              </a:rPr>
              <a:t>К = </a:t>
            </a:r>
            <a:r>
              <a:rPr lang="en-US" b="1" dirty="0">
                <a:solidFill>
                  <a:srgbClr val="0070C0"/>
                </a:solidFill>
              </a:rPr>
              <a:t>(1 – 60%) / (1 – 40%) = 0,6667</a:t>
            </a: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118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2.6.</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рыночную стоимость токарного станка мощностью 30 кВт, если аналог при мощности 35 кВт стоит 100</a:t>
            </a:r>
            <a:r>
              <a:rPr lang="en-GB" b="1" dirty="0">
                <a:solidFill>
                  <a:srgbClr val="0070C0"/>
                </a:solidFill>
              </a:rPr>
              <a:t> </a:t>
            </a:r>
            <a:r>
              <a:rPr lang="ru-RU" b="1" dirty="0">
                <a:solidFill>
                  <a:srgbClr val="0070C0"/>
                </a:solidFill>
              </a:rPr>
              <a:t>000 руб.</a:t>
            </a:r>
            <a:endParaRPr lang="ru-RU" b="1" dirty="0">
              <a:solidFill>
                <a:srgbClr val="0070C0"/>
              </a:solidFill>
              <a:latin typeface="Calibri" panose="020F0502020204030204" pitchFamily="34" charset="0"/>
            </a:endParaRPr>
          </a:p>
          <a:p>
            <a:pPr marL="0" indent="0">
              <a:buNone/>
            </a:pPr>
            <a:r>
              <a:rPr lang="ru-RU" b="1" dirty="0">
                <a:solidFill>
                  <a:srgbClr val="0070C0"/>
                </a:solidFill>
                <a:latin typeface="Calibri" panose="020F0502020204030204" pitchFamily="34" charset="0"/>
              </a:rPr>
              <a:t>Известны величины коэффициентов торможения:</a:t>
            </a:r>
          </a:p>
          <a:p>
            <a:pPr lvl="0"/>
            <a:r>
              <a:rPr lang="ru-RU" b="1" dirty="0">
                <a:solidFill>
                  <a:srgbClr val="0070C0"/>
                </a:solidFill>
                <a:latin typeface="Calibri" panose="020F0502020204030204" pitchFamily="34" charset="0"/>
              </a:rPr>
              <a:t>для металлорежущих станков по размерам заготовки – 0,7;</a:t>
            </a:r>
          </a:p>
          <a:p>
            <a:pPr lvl="0"/>
            <a:r>
              <a:rPr lang="ru-RU" b="1" dirty="0">
                <a:solidFill>
                  <a:srgbClr val="0070C0"/>
                </a:solidFill>
                <a:latin typeface="Calibri" panose="020F0502020204030204" pitchFamily="34" charset="0"/>
              </a:rPr>
              <a:t>для металлорежущих станков по мощности – 0,8;</a:t>
            </a:r>
          </a:p>
          <a:p>
            <a:r>
              <a:rPr lang="ru-RU" b="1" dirty="0" smtClean="0">
                <a:solidFill>
                  <a:srgbClr val="0070C0"/>
                </a:solidFill>
              </a:rPr>
              <a:t>для </a:t>
            </a:r>
            <a:r>
              <a:rPr lang="ru-RU" b="1" dirty="0">
                <a:solidFill>
                  <a:srgbClr val="0070C0"/>
                </a:solidFill>
              </a:rPr>
              <a:t>общепромышленного оборудования – 0,6</a:t>
            </a:r>
            <a:r>
              <a:rPr lang="en-GB" b="1" dirty="0" smtClean="0">
                <a:solidFill>
                  <a:srgbClr val="0070C0"/>
                </a:solidFill>
                <a:latin typeface="Calibri" panose="020F0502020204030204" pitchFamily="34" charset="0"/>
              </a:rPr>
              <a:t>.</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49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2.6.</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Решение:</a:t>
            </a:r>
          </a:p>
          <a:p>
            <a:pPr marL="0" indent="0" algn="just">
              <a:spcBef>
                <a:spcPts val="0"/>
              </a:spcBef>
              <a:spcAft>
                <a:spcPts val="0"/>
              </a:spcAft>
              <a:buNone/>
            </a:pPr>
            <a:endParaRPr lang="ru-RU" dirty="0">
              <a:solidFill>
                <a:srgbClr val="0070C0"/>
              </a:solidFill>
            </a:endParaRPr>
          </a:p>
          <a:p>
            <a:pPr marL="0" indent="0" algn="ctr">
              <a:spcBef>
                <a:spcPts val="0"/>
              </a:spcBef>
              <a:spcAft>
                <a:spcPts val="0"/>
              </a:spcAft>
              <a:buNone/>
            </a:pPr>
            <a:r>
              <a:rPr lang="ru-RU" b="1" dirty="0">
                <a:solidFill>
                  <a:srgbClr val="0070C0"/>
                </a:solidFill>
              </a:rPr>
              <a:t>С = 100 000 × (30/35)</a:t>
            </a:r>
            <a:r>
              <a:rPr lang="ru-RU" b="1" baseline="30000" dirty="0">
                <a:solidFill>
                  <a:srgbClr val="0070C0"/>
                </a:solidFill>
              </a:rPr>
              <a:t>0,8</a:t>
            </a:r>
            <a:r>
              <a:rPr lang="ru-RU" b="1" dirty="0">
                <a:solidFill>
                  <a:srgbClr val="0070C0"/>
                </a:solidFill>
              </a:rPr>
              <a:t> = 88 400р.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92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2.8.</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Объект – седельный тягач </a:t>
            </a:r>
            <a:r>
              <a:rPr lang="en-US" b="1" dirty="0">
                <a:solidFill>
                  <a:srgbClr val="0070C0"/>
                </a:solidFill>
              </a:rPr>
              <a:t>Mercedes </a:t>
            </a:r>
            <a:r>
              <a:rPr lang="en-US" b="1" dirty="0" err="1">
                <a:solidFill>
                  <a:srgbClr val="0070C0"/>
                </a:solidFill>
              </a:rPr>
              <a:t>Actros</a:t>
            </a:r>
            <a:r>
              <a:rPr lang="ru-RU" b="1" dirty="0">
                <a:solidFill>
                  <a:srgbClr val="0070C0"/>
                </a:solidFill>
              </a:rPr>
              <a:t>, 2010 </a:t>
            </a:r>
            <a:r>
              <a:rPr lang="ru-RU" b="1" dirty="0" err="1">
                <a:solidFill>
                  <a:srgbClr val="0070C0"/>
                </a:solidFill>
              </a:rPr>
              <a:t>г.в</a:t>
            </a:r>
            <a:r>
              <a:rPr lang="ru-RU" b="1" dirty="0">
                <a:solidFill>
                  <a:srgbClr val="0070C0"/>
                </a:solidFill>
              </a:rPr>
              <a:t>., пробег 495045 км. Дата оценки 31.12.2016г. Выбрать из таблицы наиболее подходящие аналоги, при различии значений пробегов на 10% корректировка на пробег не вносится. Среднерыночная скидка на торг 10%.</a:t>
            </a: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xmlns="" id="{1BA64B60-7EC8-47B0-BBEE-D735E48B1419}"/>
              </a:ext>
            </a:extLst>
          </p:cNvPr>
          <p:cNvGraphicFramePr>
            <a:graphicFrameLocks noGrp="1"/>
          </p:cNvGraphicFramePr>
          <p:nvPr>
            <p:extLst>
              <p:ext uri="{D42A27DB-BD31-4B8C-83A1-F6EECF244321}">
                <p14:modId xmlns:p14="http://schemas.microsoft.com/office/powerpoint/2010/main" val="3409331552"/>
              </p:ext>
            </p:extLst>
          </p:nvPr>
        </p:nvGraphicFramePr>
        <p:xfrm>
          <a:off x="176463" y="2347069"/>
          <a:ext cx="11839075" cy="3657600"/>
        </p:xfrm>
        <a:graphic>
          <a:graphicData uri="http://schemas.openxmlformats.org/drawingml/2006/table">
            <a:tbl>
              <a:tblPr firstRow="1" firstCol="1" bandRow="1">
                <a:tableStyleId>{5C22544A-7EE6-4342-B048-85BDC9FD1C3A}</a:tableStyleId>
              </a:tblPr>
              <a:tblGrid>
                <a:gridCol w="2380125">
                  <a:extLst>
                    <a:ext uri="{9D8B030D-6E8A-4147-A177-3AD203B41FA5}">
                      <a16:colId xmlns:a16="http://schemas.microsoft.com/office/drawing/2014/main" xmlns="" val="3529347192"/>
                    </a:ext>
                  </a:extLst>
                </a:gridCol>
                <a:gridCol w="1940767">
                  <a:extLst>
                    <a:ext uri="{9D8B030D-6E8A-4147-A177-3AD203B41FA5}">
                      <a16:colId xmlns:a16="http://schemas.microsoft.com/office/drawing/2014/main" xmlns="" val="2829582772"/>
                    </a:ext>
                  </a:extLst>
                </a:gridCol>
                <a:gridCol w="1819469">
                  <a:extLst>
                    <a:ext uri="{9D8B030D-6E8A-4147-A177-3AD203B41FA5}">
                      <a16:colId xmlns:a16="http://schemas.microsoft.com/office/drawing/2014/main" xmlns="" val="1945607819"/>
                    </a:ext>
                  </a:extLst>
                </a:gridCol>
                <a:gridCol w="2043405">
                  <a:extLst>
                    <a:ext uri="{9D8B030D-6E8A-4147-A177-3AD203B41FA5}">
                      <a16:colId xmlns:a16="http://schemas.microsoft.com/office/drawing/2014/main" xmlns="" val="3132975082"/>
                    </a:ext>
                  </a:extLst>
                </a:gridCol>
                <a:gridCol w="1903444">
                  <a:extLst>
                    <a:ext uri="{9D8B030D-6E8A-4147-A177-3AD203B41FA5}">
                      <a16:colId xmlns:a16="http://schemas.microsoft.com/office/drawing/2014/main" xmlns="" val="3105871365"/>
                    </a:ext>
                  </a:extLst>
                </a:gridCol>
                <a:gridCol w="1751865">
                  <a:extLst>
                    <a:ext uri="{9D8B030D-6E8A-4147-A177-3AD203B41FA5}">
                      <a16:colId xmlns:a16="http://schemas.microsoft.com/office/drawing/2014/main" xmlns="" val="1723556478"/>
                    </a:ext>
                  </a:extLst>
                </a:gridCol>
              </a:tblGrid>
              <a:tr h="0">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Параметр</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Аналог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Аналог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Аналог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Аналог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Аналог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4274355"/>
                  </a:ext>
                </a:extLst>
              </a:tr>
              <a:tr h="0">
                <a:tc>
                  <a:txBody>
                    <a:bodyPr/>
                    <a:lstStyle/>
                    <a:p>
                      <a:pPr marL="0" algn="l">
                        <a:lnSpc>
                          <a:spcPct val="100000"/>
                        </a:lnSpc>
                        <a:spcAft>
                          <a:spcPts val="0"/>
                        </a:spcAft>
                      </a:pPr>
                      <a:r>
                        <a:rPr lang="ru-RU" sz="2400" b="1" kern="1200" dirty="0">
                          <a:solidFill>
                            <a:srgbClr val="0070C0"/>
                          </a:solidFill>
                          <a:latin typeface="Calibri" panose="020F0502020204030204" pitchFamily="34" charset="0"/>
                          <a:ea typeface="+mn-ea"/>
                          <a:cs typeface="+mn-cs"/>
                        </a:rPr>
                        <a:t>Марка и модель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en-US" sz="2400" b="1" kern="1200" dirty="0">
                          <a:solidFill>
                            <a:srgbClr val="0070C0"/>
                          </a:solidFill>
                          <a:latin typeface="Calibri" panose="020F0502020204030204" pitchFamily="34" charset="0"/>
                          <a:ea typeface="+mn-ea"/>
                          <a:cs typeface="+mn-cs"/>
                        </a:rPr>
                        <a:t>Mercedes Actros</a:t>
                      </a:r>
                      <a:endParaRPr lang="ru-RU" sz="2400" b="1" kern="1200" dirty="0">
                        <a:solidFill>
                          <a:srgbClr val="0070C0"/>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en-US" sz="2400" b="1" kern="1200">
                          <a:solidFill>
                            <a:srgbClr val="0070C0"/>
                          </a:solidFill>
                          <a:latin typeface="Calibri" panose="020F0502020204030204" pitchFamily="34" charset="0"/>
                          <a:ea typeface="+mn-ea"/>
                          <a:cs typeface="+mn-cs"/>
                        </a:rPr>
                        <a:t>Mercedes Actros</a:t>
                      </a:r>
                      <a:endParaRPr lang="ru-RU" sz="2400" b="1" kern="1200">
                        <a:solidFill>
                          <a:srgbClr val="0070C0"/>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err="1">
                          <a:solidFill>
                            <a:srgbClr val="0070C0"/>
                          </a:solidFill>
                          <a:latin typeface="Calibri" panose="020F0502020204030204" pitchFamily="34" charset="0"/>
                          <a:ea typeface="+mn-ea"/>
                          <a:cs typeface="+mn-cs"/>
                        </a:rPr>
                        <a:t>Камаз</a:t>
                      </a:r>
                      <a:r>
                        <a:rPr lang="ru-RU" sz="2400" b="1" kern="1200" dirty="0">
                          <a:solidFill>
                            <a:srgbClr val="0070C0"/>
                          </a:solidFill>
                          <a:latin typeface="Calibri" panose="020F0502020204030204" pitchFamily="34" charset="0"/>
                          <a:ea typeface="+mn-ea"/>
                          <a:cs typeface="+mn-cs"/>
                        </a:rPr>
                        <a:t> 6520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en-US" sz="2400" b="1" kern="1200">
                          <a:solidFill>
                            <a:srgbClr val="0070C0"/>
                          </a:solidFill>
                          <a:latin typeface="Calibri" panose="020F0502020204030204" pitchFamily="34" charset="0"/>
                          <a:ea typeface="+mn-ea"/>
                          <a:cs typeface="+mn-cs"/>
                        </a:rPr>
                        <a:t>Mercedes Actros</a:t>
                      </a:r>
                      <a:endParaRPr lang="ru-RU" sz="2400" b="1" kern="1200">
                        <a:solidFill>
                          <a:srgbClr val="0070C0"/>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en-US" sz="2400" b="1" kern="1200">
                          <a:solidFill>
                            <a:srgbClr val="0070C0"/>
                          </a:solidFill>
                          <a:latin typeface="Calibri" panose="020F0502020204030204" pitchFamily="34" charset="0"/>
                          <a:ea typeface="+mn-ea"/>
                          <a:cs typeface="+mn-cs"/>
                        </a:rPr>
                        <a:t>Mercedes Actros</a:t>
                      </a:r>
                      <a:endParaRPr lang="ru-RU" sz="2400" b="1" kern="1200">
                        <a:solidFill>
                          <a:srgbClr val="0070C0"/>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2515808"/>
                  </a:ext>
                </a:extLst>
              </a:tr>
              <a:tr h="0">
                <a:tc>
                  <a:txBody>
                    <a:bodyPr/>
                    <a:lstStyle/>
                    <a:p>
                      <a:pPr marL="0" algn="l">
                        <a:lnSpc>
                          <a:spcPct val="100000"/>
                        </a:lnSpc>
                        <a:spcAft>
                          <a:spcPts val="0"/>
                        </a:spcAft>
                      </a:pPr>
                      <a:r>
                        <a:rPr lang="ru-RU" sz="2400" b="1" kern="1200" dirty="0">
                          <a:solidFill>
                            <a:srgbClr val="0070C0"/>
                          </a:solidFill>
                          <a:latin typeface="Calibri" panose="020F0502020204030204" pitchFamily="34" charset="0"/>
                          <a:ea typeface="+mn-ea"/>
                          <a:cs typeface="+mn-cs"/>
                        </a:rPr>
                        <a:t>Год выпуска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2008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2010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2009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2010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2015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0639485"/>
                  </a:ext>
                </a:extLst>
              </a:tr>
              <a:tr h="0">
                <a:tc>
                  <a:txBody>
                    <a:bodyPr/>
                    <a:lstStyle/>
                    <a:p>
                      <a:pPr marL="0" algn="l">
                        <a:lnSpc>
                          <a:spcPct val="100000"/>
                        </a:lnSpc>
                        <a:spcAft>
                          <a:spcPts val="0"/>
                        </a:spcAft>
                      </a:pPr>
                      <a:r>
                        <a:rPr lang="ru-RU" sz="2400" b="1" kern="1200" dirty="0">
                          <a:solidFill>
                            <a:srgbClr val="0070C0"/>
                          </a:solidFill>
                          <a:latin typeface="Calibri" panose="020F0502020204030204" pitchFamily="34" charset="0"/>
                          <a:ea typeface="+mn-ea"/>
                          <a:cs typeface="+mn-cs"/>
                        </a:rPr>
                        <a:t>Пробег, 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830 000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515 000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600 000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470 000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90 000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36411878"/>
                  </a:ext>
                </a:extLst>
              </a:tr>
              <a:tr h="0">
                <a:tc>
                  <a:txBody>
                    <a:bodyPr/>
                    <a:lstStyle/>
                    <a:p>
                      <a:pPr marL="0" algn="l">
                        <a:lnSpc>
                          <a:spcPct val="100000"/>
                        </a:lnSpc>
                        <a:spcAft>
                          <a:spcPts val="0"/>
                        </a:spcAft>
                      </a:pPr>
                      <a:r>
                        <a:rPr lang="ru-RU" sz="2400" b="1" kern="1200" dirty="0">
                          <a:solidFill>
                            <a:srgbClr val="0070C0"/>
                          </a:solidFill>
                          <a:latin typeface="Calibri" panose="020F0502020204030204" pitchFamily="34" charset="0"/>
                          <a:ea typeface="+mn-ea"/>
                          <a:cs typeface="+mn-cs"/>
                        </a:rPr>
                        <a:t>Цена предложения с НДС, руб.</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2 500 000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1 900 000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900 000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2 000 000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5 000 000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6770275"/>
                  </a:ext>
                </a:extLst>
              </a:tr>
              <a:tr h="0">
                <a:tc>
                  <a:txBody>
                    <a:bodyPr/>
                    <a:lstStyle/>
                    <a:p>
                      <a:pPr marL="0" algn="l">
                        <a:lnSpc>
                          <a:spcPct val="100000"/>
                        </a:lnSpc>
                        <a:spcAft>
                          <a:spcPts val="0"/>
                        </a:spcAft>
                      </a:pPr>
                      <a:r>
                        <a:rPr lang="ru-RU" sz="2400" b="1" kern="1200" dirty="0">
                          <a:solidFill>
                            <a:srgbClr val="0070C0"/>
                          </a:solidFill>
                          <a:latin typeface="Calibri" panose="020F0502020204030204" pitchFamily="34" charset="0"/>
                          <a:ea typeface="+mn-ea"/>
                          <a:cs typeface="+mn-cs"/>
                        </a:rPr>
                        <a:t>Дата предложения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01.11.2017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15.12.2016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a:solidFill>
                            <a:srgbClr val="0070C0"/>
                          </a:solidFill>
                          <a:latin typeface="Calibri" panose="020F0502020204030204" pitchFamily="34" charset="0"/>
                          <a:ea typeface="+mn-ea"/>
                          <a:cs typeface="+mn-cs"/>
                        </a:rPr>
                        <a:t>01.11.2016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04.12.2016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ru-RU" sz="2400" b="1" kern="1200" dirty="0">
                          <a:solidFill>
                            <a:srgbClr val="0070C0"/>
                          </a:solidFill>
                          <a:latin typeface="Calibri" panose="020F0502020204030204" pitchFamily="34" charset="0"/>
                          <a:ea typeface="+mn-ea"/>
                          <a:cs typeface="+mn-cs"/>
                        </a:rPr>
                        <a:t>09.02.2017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3606583"/>
                  </a:ext>
                </a:extLst>
              </a:tr>
            </a:tbl>
          </a:graphicData>
        </a:graphic>
      </p:graphicFrame>
    </p:spTree>
    <p:extLst>
      <p:ext uri="{BB962C8B-B14F-4D97-AF65-F5344CB8AC3E}">
        <p14:creationId xmlns:p14="http://schemas.microsoft.com/office/powerpoint/2010/main" val="248313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№29 (</a:t>
            </a:r>
            <a:r>
              <a:rPr lang="ru-RU" sz="3600" b="1" dirty="0" err="1">
                <a:solidFill>
                  <a:srgbClr val="0070C0"/>
                </a:solidFill>
                <a:latin typeface="+mn-lt"/>
              </a:rPr>
              <a:t>Минэк</a:t>
            </a:r>
            <a:r>
              <a:rPr lang="ru-RU" sz="3600" b="1" dirty="0">
                <a:solidFill>
                  <a:srgbClr val="0070C0"/>
                </a:solidFill>
                <a:latin typeface="+mn-lt"/>
              </a:rPr>
              <a:t>, 14.07.2017г.)</a:t>
            </a:r>
            <a:endParaRPr lang="ru-RU" sz="20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latin typeface="Calibri" panose="020F0502020204030204" pitchFamily="34" charset="0"/>
              </a:rPr>
              <a:t>   Стоимость контракта на поставку оборудования и его последующий монтаж и наладку составляет 1 000 000 дол. (с учетом НДС). Определите стоимость оборудования на условиях EXW (франко-завод продавца) без учета НДС, если известно, что стоимость доставки составляет 50 000 дол. (с НДС), затраты на монтаж и наладку составляют 150 000 дол. (с НДС), величина таможенной пошлины 20%, оборудование не имеет льгот по НДС и облагается по ставке 18%, таможенные сборы и пошлины начисляются только на оборудование.</a:t>
            </a:r>
          </a:p>
          <a:p>
            <a:pPr marL="0" indent="0" algn="just">
              <a:spcBef>
                <a:spcPts val="0"/>
              </a:spcBef>
              <a:buNone/>
            </a:pPr>
            <a:r>
              <a:rPr lang="ru-RU" b="1" dirty="0">
                <a:solidFill>
                  <a:srgbClr val="0070C0"/>
                </a:solidFill>
                <a:latin typeface="Calibri" panose="020F0502020204030204" pitchFamily="34" charset="0"/>
              </a:rPr>
              <a:t>Варианты ответов:</a:t>
            </a:r>
          </a:p>
          <a:p>
            <a:pPr marL="0" indent="0" algn="just">
              <a:spcBef>
                <a:spcPts val="0"/>
              </a:spcBef>
              <a:buNone/>
            </a:pPr>
            <a:r>
              <a:rPr lang="ru-RU" b="1" dirty="0">
                <a:solidFill>
                  <a:srgbClr val="0070C0"/>
                </a:solidFill>
                <a:latin typeface="Calibri" panose="020F0502020204030204" pitchFamily="34" charset="0"/>
              </a:rPr>
              <a:t>1) 506 215 дол.</a:t>
            </a:r>
          </a:p>
          <a:p>
            <a:pPr marL="0" indent="0" algn="just">
              <a:spcBef>
                <a:spcPts val="0"/>
              </a:spcBef>
              <a:buNone/>
            </a:pPr>
            <a:r>
              <a:rPr lang="ru-RU" b="1" dirty="0">
                <a:solidFill>
                  <a:srgbClr val="0070C0"/>
                </a:solidFill>
                <a:latin typeface="Calibri" panose="020F0502020204030204" pitchFamily="34" charset="0"/>
              </a:rPr>
              <a:t>2) 524 638 дол. </a:t>
            </a:r>
          </a:p>
          <a:p>
            <a:pPr marL="0" indent="0" algn="just">
              <a:spcBef>
                <a:spcPts val="0"/>
              </a:spcBef>
              <a:buNone/>
            </a:pPr>
            <a:r>
              <a:rPr lang="ru-RU" b="1" dirty="0">
                <a:solidFill>
                  <a:srgbClr val="0070C0"/>
                </a:solidFill>
                <a:latin typeface="Calibri" panose="020F0502020204030204" pitchFamily="34" charset="0"/>
              </a:rPr>
              <a:t>3) 564 972 дол. </a:t>
            </a:r>
          </a:p>
          <a:p>
            <a:pPr marL="0" indent="0" algn="just">
              <a:spcBef>
                <a:spcPts val="0"/>
              </a:spcBef>
              <a:buNone/>
            </a:pPr>
            <a:r>
              <a:rPr lang="ru-RU" b="1" dirty="0">
                <a:solidFill>
                  <a:srgbClr val="0070C0"/>
                </a:solidFill>
                <a:latin typeface="Calibri" panose="020F0502020204030204" pitchFamily="34" charset="0"/>
              </a:rPr>
              <a:t>4) 579 710 дол.</a:t>
            </a:r>
          </a:p>
          <a:p>
            <a:pPr marL="0" indent="0" algn="just">
              <a:spcBef>
                <a:spcPts val="0"/>
              </a:spcBef>
              <a:buNone/>
            </a:pPr>
            <a:r>
              <a:rPr lang="ru-RU" b="1" dirty="0">
                <a:solidFill>
                  <a:srgbClr val="0070C0"/>
                </a:solidFill>
                <a:latin typeface="Calibri" panose="020F0502020204030204" pitchFamily="34" charset="0"/>
              </a:rPr>
              <a:t>5) 633 333 дол. </a:t>
            </a:r>
          </a:p>
          <a:p>
            <a:pPr marL="0" indent="0" algn="just">
              <a:spcBef>
                <a:spcPts val="0"/>
              </a:spcBef>
              <a:buNone/>
            </a:pPr>
            <a:r>
              <a:rPr lang="ru-RU" b="1" dirty="0">
                <a:solidFill>
                  <a:srgbClr val="0070C0"/>
                </a:solidFill>
                <a:latin typeface="Calibri" panose="020F0502020204030204" pitchFamily="34" charset="0"/>
              </a:rPr>
              <a:t>6) 666 667 дол.</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631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2.8.</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Возможно, формулировка задачи неполная. Исходя из данной формулировки:</a:t>
            </a:r>
          </a:p>
          <a:p>
            <a:pPr marL="0" indent="0" algn="just">
              <a:spcBef>
                <a:spcPts val="0"/>
              </a:spcBef>
              <a:spcAft>
                <a:spcPts val="0"/>
              </a:spcAft>
              <a:buNone/>
            </a:pPr>
            <a:r>
              <a:rPr lang="ru-RU" dirty="0">
                <a:solidFill>
                  <a:srgbClr val="0070C0"/>
                </a:solidFill>
              </a:rPr>
              <a:t>   1. Аналоги 1 и 5 имеют значительно (более 10%) отличающиеся пробеги.</a:t>
            </a:r>
          </a:p>
          <a:p>
            <a:pPr marL="0" indent="0" algn="just">
              <a:spcBef>
                <a:spcPts val="0"/>
              </a:spcBef>
              <a:spcAft>
                <a:spcPts val="0"/>
              </a:spcAft>
              <a:buNone/>
            </a:pPr>
            <a:r>
              <a:rPr lang="ru-RU" dirty="0">
                <a:solidFill>
                  <a:srgbClr val="0070C0"/>
                </a:solidFill>
              </a:rPr>
              <a:t>   2. Аналог 3 имеет существенные конструктивные различия.</a:t>
            </a:r>
          </a:p>
          <a:p>
            <a:pPr marL="0" indent="0" algn="just">
              <a:spcBef>
                <a:spcPts val="0"/>
              </a:spcBef>
              <a:spcAft>
                <a:spcPts val="0"/>
              </a:spcAft>
              <a:buNone/>
            </a:pPr>
            <a:r>
              <a:rPr lang="ru-RU" dirty="0">
                <a:solidFill>
                  <a:srgbClr val="0070C0"/>
                </a:solidFill>
              </a:rPr>
              <a:t>   3. Аналоги 2 и 4 сопоставимы и по модели, и по году выпуска, и по пробегу, и по дате оценки, и по цене предложения между собой.</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480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Дана зависимость С = 800 - 2 х R где R это грузоподъемность тельфера. Данная зависимость определена при анализе грузоподъемности от 1 до 5 тонн. Определить рыночную стоимость тельфера грузоподъемностью 90 тонн.</a:t>
            </a: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a:t>
            </a:r>
            <a:r>
              <a:rPr lang="ru-RU" sz="3600" b="1" dirty="0" smtClean="0">
                <a:solidFill>
                  <a:srgbClr val="0070C0"/>
                </a:solidFill>
                <a:latin typeface="+mn-lt"/>
              </a:rPr>
              <a:t>10</a:t>
            </a:r>
            <a:endParaRPr lang="ru-RU" sz="2000" dirty="0">
              <a:solidFill>
                <a:srgbClr val="0070C0"/>
              </a:solidFill>
              <a:latin typeface="+mn-lt"/>
            </a:endParaRPr>
          </a:p>
        </p:txBody>
      </p:sp>
    </p:spTree>
    <p:extLst>
      <p:ext uri="{BB962C8B-B14F-4D97-AF65-F5344CB8AC3E}">
        <p14:creationId xmlns:p14="http://schemas.microsoft.com/office/powerpoint/2010/main" val="388366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smtClean="0">
                <a:solidFill>
                  <a:srgbClr val="0070C0"/>
                </a:solidFill>
              </a:rPr>
              <a:t>   По условию задачи уравнение зависимости стоимости тельфера от его грузоподъемности приведено лишь для указанного диапазона значений. Грузоподъемность объекта оценки существенно отличается от указанного диапазона, соответственно, по данной зависимости стоимость объекта оценки определить нельзя. Ответ – недостаточно данных.</a:t>
            </a:r>
            <a:endParaRPr lang="ru-RU" dirty="0">
              <a:solidFill>
                <a:srgbClr val="0070C0"/>
              </a:solidFill>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a:t>
            </a:r>
            <a:r>
              <a:rPr lang="ru-RU" sz="3600" b="1" dirty="0" smtClean="0">
                <a:solidFill>
                  <a:srgbClr val="0070C0"/>
                </a:solidFill>
                <a:latin typeface="+mn-lt"/>
              </a:rPr>
              <a:t>10</a:t>
            </a:r>
            <a:r>
              <a:rPr lang="en-US" sz="3600" b="1" dirty="0" smtClean="0">
                <a:solidFill>
                  <a:srgbClr val="0070C0"/>
                </a:solidFill>
                <a:latin typeface="+mn-lt"/>
              </a:rPr>
              <a:t>.</a:t>
            </a:r>
            <a:r>
              <a:rPr lang="ru-RU" sz="3600" b="1" dirty="0" smtClean="0">
                <a:solidFill>
                  <a:srgbClr val="0070C0"/>
                </a:solidFill>
                <a:latin typeface="+mn-lt"/>
              </a:rPr>
              <a:t>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4266870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Покупателем автомобиля выявлена обратная зависимость между пробегом автомобилей от 30 до 40 </a:t>
            </a:r>
            <a:r>
              <a:rPr lang="ru-RU" b="1" dirty="0" err="1">
                <a:solidFill>
                  <a:srgbClr val="0070C0"/>
                </a:solidFill>
              </a:rPr>
              <a:t>тыс.км</a:t>
            </a:r>
            <a:r>
              <a:rPr lang="ru-RU" b="1" dirty="0">
                <a:solidFill>
                  <a:srgbClr val="0070C0"/>
                </a:solidFill>
              </a:rPr>
              <a:t> и их стоимостью. Аналог 2014 </a:t>
            </a:r>
            <a:r>
              <a:rPr lang="ru-RU" b="1" dirty="0" err="1">
                <a:solidFill>
                  <a:srgbClr val="0070C0"/>
                </a:solidFill>
              </a:rPr>
              <a:t>г.в</a:t>
            </a:r>
            <a:r>
              <a:rPr lang="ru-RU" b="1" dirty="0">
                <a:solidFill>
                  <a:srgbClr val="0070C0"/>
                </a:solidFill>
              </a:rPr>
              <a:t>. стоит 75 </a:t>
            </a:r>
            <a:r>
              <a:rPr lang="ru-RU" b="1" dirty="0" err="1">
                <a:solidFill>
                  <a:srgbClr val="0070C0"/>
                </a:solidFill>
              </a:rPr>
              <a:t>т.р</a:t>
            </a:r>
            <a:r>
              <a:rPr lang="ru-RU" b="1" dirty="0">
                <a:solidFill>
                  <a:srgbClr val="0070C0"/>
                </a:solidFill>
              </a:rPr>
              <a:t>. и имеет пробег 35 </a:t>
            </a:r>
            <a:r>
              <a:rPr lang="ru-RU" b="1" dirty="0" err="1">
                <a:solidFill>
                  <a:srgbClr val="0070C0"/>
                </a:solidFill>
              </a:rPr>
              <a:t>тыс.км</a:t>
            </a:r>
            <a:r>
              <a:rPr lang="ru-RU" b="1" dirty="0">
                <a:solidFill>
                  <a:srgbClr val="0070C0"/>
                </a:solidFill>
              </a:rPr>
              <a:t>. Найти стоимость авто того же года с пробегом 34 </a:t>
            </a:r>
            <a:r>
              <a:rPr lang="ru-RU" b="1" dirty="0" err="1">
                <a:solidFill>
                  <a:srgbClr val="0070C0"/>
                </a:solidFill>
              </a:rPr>
              <a:t>тыс.км</a:t>
            </a:r>
            <a:r>
              <a:rPr lang="ru-RU" b="1" dirty="0">
                <a:solidFill>
                  <a:srgbClr val="0070C0"/>
                </a:solidFill>
              </a:rPr>
              <a:t>.</a:t>
            </a: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a:t>
            </a:r>
            <a:r>
              <a:rPr lang="ru-RU" sz="3600" b="1" dirty="0" smtClean="0">
                <a:solidFill>
                  <a:srgbClr val="0070C0"/>
                </a:solidFill>
                <a:latin typeface="+mn-lt"/>
              </a:rPr>
              <a:t>12</a:t>
            </a:r>
            <a:endParaRPr lang="ru-RU" sz="2000" dirty="0">
              <a:solidFill>
                <a:srgbClr val="0070C0"/>
              </a:solidFill>
              <a:latin typeface="+mn-lt"/>
            </a:endParaRPr>
          </a:p>
        </p:txBody>
      </p:sp>
    </p:spTree>
    <p:extLst>
      <p:ext uri="{BB962C8B-B14F-4D97-AF65-F5344CB8AC3E}">
        <p14:creationId xmlns:p14="http://schemas.microsoft.com/office/powerpoint/2010/main" val="3178730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smtClean="0">
                <a:solidFill>
                  <a:srgbClr val="0070C0"/>
                </a:solidFill>
              </a:rPr>
              <a:t>   Зависимость обратная, что логично: больший пробег – больший износ – меньшая стоимость.</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r>
              <a:rPr lang="ru-RU" dirty="0" smtClean="0">
                <a:solidFill>
                  <a:srgbClr val="0070C0"/>
                </a:solidFill>
              </a:rPr>
              <a:t>   Решение:</a:t>
            </a:r>
          </a:p>
          <a:p>
            <a:pPr marL="0" indent="0" algn="ctr">
              <a:spcBef>
                <a:spcPts val="0"/>
              </a:spcBef>
              <a:spcAft>
                <a:spcPts val="0"/>
              </a:spcAft>
              <a:buNone/>
            </a:pPr>
            <a:r>
              <a:rPr lang="ru-RU" b="1" dirty="0" smtClean="0">
                <a:solidFill>
                  <a:srgbClr val="0070C0"/>
                </a:solidFill>
              </a:rPr>
              <a:t>75 000 × ( 35 / 34 ) = 77 206 р.</a:t>
            </a:r>
            <a:endParaRPr lang="ru-RU" b="1" dirty="0">
              <a:solidFill>
                <a:srgbClr val="0070C0"/>
              </a:solidFill>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a:t>
            </a:r>
            <a:r>
              <a:rPr lang="ru-RU" sz="3600" b="1" dirty="0" smtClean="0">
                <a:solidFill>
                  <a:srgbClr val="0070C0"/>
                </a:solidFill>
                <a:latin typeface="+mn-lt"/>
              </a:rPr>
              <a:t>12</a:t>
            </a:r>
            <a:r>
              <a:rPr lang="en-US" sz="3600" b="1" dirty="0" smtClean="0">
                <a:solidFill>
                  <a:srgbClr val="0070C0"/>
                </a:solidFill>
                <a:latin typeface="+mn-lt"/>
              </a:rPr>
              <a:t>.</a:t>
            </a:r>
            <a:r>
              <a:rPr lang="ru-RU" sz="3600" b="1" dirty="0" smtClean="0">
                <a:solidFill>
                  <a:srgbClr val="0070C0"/>
                </a:solidFill>
                <a:latin typeface="+mn-lt"/>
              </a:rPr>
              <a:t>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327252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89130"/>
          </a:xfrm>
          <a:ln w="12700" cap="rnd">
            <a:solidFill>
              <a:schemeClr val="accent1"/>
            </a:solidFill>
            <a:prstDash val="sysDot"/>
          </a:ln>
        </p:spPr>
        <p:txBody>
          <a:bodyPr>
            <a:noAutofit/>
          </a:bodyPr>
          <a:lstStyle/>
          <a:p>
            <a:pPr marL="0" indent="0" algn="just">
              <a:spcBef>
                <a:spcPts val="0"/>
              </a:spcBef>
              <a:buNone/>
            </a:pPr>
            <a:r>
              <a:rPr lang="ru-RU" b="1" dirty="0" smtClean="0">
                <a:solidFill>
                  <a:srgbClr val="0070C0"/>
                </a:solidFill>
                <a:latin typeface="Calibri" panose="020F0502020204030204" pitchFamily="34" charset="0"/>
              </a:rPr>
              <a:t>  Оценщик </a:t>
            </a:r>
            <a:r>
              <a:rPr lang="ru-RU" b="1" dirty="0">
                <a:solidFill>
                  <a:srgbClr val="0070C0"/>
                </a:solidFill>
                <a:latin typeface="Calibri" panose="020F0502020204030204" pitchFamily="34" charset="0"/>
              </a:rPr>
              <a:t>на рынке нашёл два аналога объекта оборудования, которые были приобретены в кредит. Один аналог был </a:t>
            </a:r>
            <a:r>
              <a:rPr lang="ru-RU" b="1" dirty="0" err="1">
                <a:solidFill>
                  <a:srgbClr val="0070C0"/>
                </a:solidFill>
                <a:latin typeface="Calibri" panose="020F0502020204030204" pitchFamily="34" charset="0"/>
              </a:rPr>
              <a:t>прокредитован</a:t>
            </a:r>
            <a:r>
              <a:rPr lang="ru-RU" b="1" dirty="0">
                <a:solidFill>
                  <a:srgbClr val="0070C0"/>
                </a:solidFill>
                <a:latin typeface="Calibri" panose="020F0502020204030204" pitchFamily="34" charset="0"/>
              </a:rPr>
              <a:t> по льготной ставке в 10% на срок 5 лет. Второй аналог был </a:t>
            </a:r>
            <a:r>
              <a:rPr lang="ru-RU" b="1" dirty="0" err="1">
                <a:solidFill>
                  <a:srgbClr val="0070C0"/>
                </a:solidFill>
                <a:latin typeface="Calibri" panose="020F0502020204030204" pitchFamily="34" charset="0"/>
              </a:rPr>
              <a:t>прокредитован</a:t>
            </a:r>
            <a:r>
              <a:rPr lang="ru-RU" b="1" dirty="0">
                <a:solidFill>
                  <a:srgbClr val="0070C0"/>
                </a:solidFill>
                <a:latin typeface="Calibri" panose="020F0502020204030204" pitchFamily="34" charset="0"/>
              </a:rPr>
              <a:t> по среднерыночным ставкам по кредитам по 13% тоже сроком на 5 лет. Необходимо определить поправку на разницу в финансировании.   </a:t>
            </a:r>
          </a:p>
          <a:p>
            <a:pPr marL="0" indent="0" algn="just">
              <a:spcBef>
                <a:spcPts val="0"/>
              </a:spcBef>
              <a:buNone/>
            </a:pPr>
            <a:endParaRPr lang="ru-RU" b="1" dirty="0" smtClean="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2.13.</a:t>
            </a:r>
            <a:endParaRPr lang="ru-RU" sz="2000" dirty="0">
              <a:solidFill>
                <a:srgbClr val="0070C0"/>
              </a:solidFill>
              <a:latin typeface="+mn-lt"/>
            </a:endParaRPr>
          </a:p>
        </p:txBody>
      </p:sp>
    </p:spTree>
    <p:extLst>
      <p:ext uri="{BB962C8B-B14F-4D97-AF65-F5344CB8AC3E}">
        <p14:creationId xmlns:p14="http://schemas.microsoft.com/office/powerpoint/2010/main" val="3545201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89130"/>
          </a:xfrm>
          <a:ln w="12700" cap="rnd">
            <a:solidFill>
              <a:schemeClr val="accent1"/>
            </a:solidFill>
            <a:prstDash val="sysDot"/>
          </a:ln>
        </p:spPr>
        <p:txBody>
          <a:bodyPr>
            <a:noAutofit/>
          </a:bodyPr>
          <a:lstStyle/>
          <a:p>
            <a:pPr marL="0" indent="0" algn="just">
              <a:spcBef>
                <a:spcPts val="0"/>
              </a:spcBef>
              <a:buNone/>
            </a:pPr>
            <a:r>
              <a:rPr lang="ru-RU" b="1" dirty="0" smtClean="0">
                <a:solidFill>
                  <a:srgbClr val="0070C0"/>
                </a:solidFill>
                <a:latin typeface="Calibri" panose="020F0502020204030204" pitchFamily="34" charset="0"/>
              </a:rPr>
              <a:t>  </a:t>
            </a:r>
            <a:r>
              <a:rPr lang="ru-RU" sz="2400" b="1" dirty="0" smtClean="0">
                <a:solidFill>
                  <a:srgbClr val="0070C0"/>
                </a:solidFill>
                <a:latin typeface="Calibri" panose="020F0502020204030204" pitchFamily="34" charset="0"/>
              </a:rPr>
              <a:t>Экономя на процентах, «льготный» покупатель:</a:t>
            </a:r>
          </a:p>
          <a:p>
            <a:pPr marL="514350" indent="-514350" algn="just">
              <a:spcBef>
                <a:spcPts val="0"/>
              </a:spcBef>
              <a:buAutoNum type="arabicPeriod"/>
            </a:pPr>
            <a:r>
              <a:rPr lang="ru-RU" sz="2400" b="1" dirty="0" smtClean="0">
                <a:solidFill>
                  <a:srgbClr val="0070C0"/>
                </a:solidFill>
                <a:latin typeface="Calibri" panose="020F0502020204030204" pitchFamily="34" charset="0"/>
              </a:rPr>
              <a:t>Имея </a:t>
            </a:r>
            <a:r>
              <a:rPr lang="ru-RU" sz="2400" b="1" u="sng" dirty="0">
                <a:solidFill>
                  <a:srgbClr val="0070C0"/>
                </a:solidFill>
                <a:latin typeface="Calibri" panose="020F0502020204030204" pitchFamily="34" charset="0"/>
              </a:rPr>
              <a:t>одинаковые деньги</a:t>
            </a:r>
            <a:r>
              <a:rPr lang="ru-RU" sz="2400" b="1" dirty="0">
                <a:solidFill>
                  <a:srgbClr val="0070C0"/>
                </a:solidFill>
                <a:latin typeface="Calibri" panose="020F0502020204030204" pitchFamily="34" charset="0"/>
              </a:rPr>
              <a:t> </a:t>
            </a:r>
            <a:r>
              <a:rPr lang="ru-RU" sz="2400" b="1" dirty="0" smtClean="0">
                <a:solidFill>
                  <a:srgbClr val="0070C0"/>
                </a:solidFill>
                <a:latin typeface="Calibri" panose="020F0502020204030204" pitchFamily="34" charset="0"/>
              </a:rPr>
              <a:t>(платежи) по рыночной и не рыночной ставкам, сможет </a:t>
            </a:r>
            <a:r>
              <a:rPr lang="ru-RU" sz="2400" b="1" dirty="0">
                <a:solidFill>
                  <a:srgbClr val="0070C0"/>
                </a:solidFill>
                <a:latin typeface="Calibri" panose="020F0502020204030204" pitchFamily="34" charset="0"/>
              </a:rPr>
              <a:t>позволить себе более </a:t>
            </a:r>
            <a:r>
              <a:rPr lang="ru-RU" sz="2400" b="1" u="sng" dirty="0" smtClean="0">
                <a:solidFill>
                  <a:srgbClr val="0070C0"/>
                </a:solidFill>
                <a:latin typeface="Calibri" panose="020F0502020204030204" pitchFamily="34" charset="0"/>
              </a:rPr>
              <a:t>дорогое</a:t>
            </a:r>
            <a:r>
              <a:rPr lang="ru-RU" sz="2400" b="1" dirty="0" smtClean="0">
                <a:solidFill>
                  <a:srgbClr val="0070C0"/>
                </a:solidFill>
                <a:latin typeface="Calibri" panose="020F0502020204030204" pitchFamily="34" charset="0"/>
              </a:rPr>
              <a:t> имущество по нерыночной ставке, </a:t>
            </a:r>
            <a:r>
              <a:rPr lang="ru-RU" sz="2400" b="1" dirty="0">
                <a:solidFill>
                  <a:srgbClr val="0070C0"/>
                </a:solidFill>
                <a:latin typeface="Calibri" panose="020F0502020204030204" pitchFamily="34" charset="0"/>
              </a:rPr>
              <a:t>экономя на </a:t>
            </a:r>
            <a:r>
              <a:rPr lang="ru-RU" sz="2400" b="1" dirty="0" smtClean="0">
                <a:solidFill>
                  <a:srgbClr val="0070C0"/>
                </a:solidFill>
                <a:latin typeface="Calibri" panose="020F0502020204030204" pitchFamily="34" charset="0"/>
              </a:rPr>
              <a:t>процентах.</a:t>
            </a:r>
          </a:p>
          <a:p>
            <a:pPr marL="514350" indent="-514350" algn="just">
              <a:spcBef>
                <a:spcPts val="0"/>
              </a:spcBef>
              <a:buAutoNum type="arabicPeriod"/>
            </a:pPr>
            <a:r>
              <a:rPr lang="ru-RU" sz="2400" b="1" dirty="0" smtClean="0">
                <a:solidFill>
                  <a:srgbClr val="0070C0"/>
                </a:solidFill>
                <a:latin typeface="Calibri" panose="020F0502020204030204" pitchFamily="34" charset="0"/>
              </a:rPr>
              <a:t>Затратит </a:t>
            </a:r>
            <a:r>
              <a:rPr lang="ru-RU" sz="2400" b="1" dirty="0">
                <a:solidFill>
                  <a:srgbClr val="0070C0"/>
                </a:solidFill>
                <a:latin typeface="Calibri" panose="020F0502020204030204" pitchFamily="34" charset="0"/>
              </a:rPr>
              <a:t>на покупку </a:t>
            </a:r>
            <a:r>
              <a:rPr lang="ru-RU" sz="2400" b="1" u="sng" dirty="0">
                <a:solidFill>
                  <a:srgbClr val="0070C0"/>
                </a:solidFill>
                <a:latin typeface="Calibri" panose="020F0502020204030204" pitchFamily="34" charset="0"/>
              </a:rPr>
              <a:t>одной и той же</a:t>
            </a:r>
            <a:r>
              <a:rPr lang="ru-RU" sz="2400" b="1" dirty="0">
                <a:solidFill>
                  <a:srgbClr val="0070C0"/>
                </a:solidFill>
                <a:latin typeface="Calibri" panose="020F0502020204030204" pitchFamily="34" charset="0"/>
              </a:rPr>
              <a:t> недвижимости </a:t>
            </a:r>
            <a:r>
              <a:rPr lang="ru-RU" sz="2400" b="1" u="sng" dirty="0" smtClean="0">
                <a:solidFill>
                  <a:srgbClr val="0070C0"/>
                </a:solidFill>
                <a:latin typeface="Calibri" panose="020F0502020204030204" pitchFamily="34" charset="0"/>
              </a:rPr>
              <a:t>меньше</a:t>
            </a:r>
            <a:r>
              <a:rPr lang="ru-RU" sz="2400" b="1" dirty="0" smtClean="0">
                <a:solidFill>
                  <a:srgbClr val="0070C0"/>
                </a:solidFill>
                <a:latin typeface="Calibri" panose="020F0502020204030204" pitchFamily="34" charset="0"/>
              </a:rPr>
              <a:t> денег, чем по рыночной ставке, </a:t>
            </a:r>
            <a:r>
              <a:rPr lang="ru-RU" sz="2400" b="1" dirty="0">
                <a:solidFill>
                  <a:srgbClr val="0070C0"/>
                </a:solidFill>
                <a:latin typeface="Calibri" panose="020F0502020204030204" pitchFamily="34" charset="0"/>
              </a:rPr>
              <a:t>и </a:t>
            </a:r>
            <a:r>
              <a:rPr lang="ru-RU" sz="2400" b="1" dirty="0" smtClean="0">
                <a:solidFill>
                  <a:srgbClr val="0070C0"/>
                </a:solidFill>
                <a:latin typeface="Calibri" panose="020F0502020204030204" pitchFamily="34" charset="0"/>
              </a:rPr>
              <a:t>мы </a:t>
            </a:r>
            <a:r>
              <a:rPr lang="ru-RU" sz="2400" b="1" dirty="0">
                <a:solidFill>
                  <a:srgbClr val="0070C0"/>
                </a:solidFill>
                <a:latin typeface="Calibri" panose="020F0502020204030204" pitchFamily="34" charset="0"/>
              </a:rPr>
              <a:t>должны будем применить к аналогу </a:t>
            </a:r>
            <a:r>
              <a:rPr lang="ru-RU" sz="2400" b="1" u="sng" dirty="0" smtClean="0">
                <a:solidFill>
                  <a:srgbClr val="0070C0"/>
                </a:solidFill>
                <a:latin typeface="Calibri" panose="020F0502020204030204" pitchFamily="34" charset="0"/>
              </a:rPr>
              <a:t>повышающую</a:t>
            </a:r>
            <a:r>
              <a:rPr lang="ru-RU" sz="2400" b="1" dirty="0" smtClean="0">
                <a:solidFill>
                  <a:srgbClr val="0070C0"/>
                </a:solidFill>
                <a:latin typeface="Calibri" panose="020F0502020204030204" pitchFamily="34" charset="0"/>
              </a:rPr>
              <a:t> корректировку. Но </a:t>
            </a:r>
            <a:r>
              <a:rPr lang="ru-RU" sz="2400" b="1" dirty="0">
                <a:solidFill>
                  <a:srgbClr val="0070C0"/>
                </a:solidFill>
                <a:latin typeface="Calibri" panose="020F0502020204030204" pitchFamily="34" charset="0"/>
              </a:rPr>
              <a:t>для чего? Для того, чтобы скорректировать его стоимость, добавив те самые выгоды. А вот при прочих равных, отличаясь только на проценты, скорректированный в сторону повышения стоимости аналог, приведённый к объекту оценки, </a:t>
            </a:r>
            <a:r>
              <a:rPr lang="ru-RU" sz="2400" b="1" dirty="0" smtClean="0">
                <a:solidFill>
                  <a:srgbClr val="0070C0"/>
                </a:solidFill>
                <a:latin typeface="Calibri" panose="020F0502020204030204" pitchFamily="34" charset="0"/>
              </a:rPr>
              <a:t>будет уже </a:t>
            </a:r>
            <a:r>
              <a:rPr lang="ru-RU" sz="2400" b="1" u="sng" dirty="0" smtClean="0">
                <a:solidFill>
                  <a:srgbClr val="0070C0"/>
                </a:solidFill>
                <a:latin typeface="Calibri" panose="020F0502020204030204" pitchFamily="34" charset="0"/>
              </a:rPr>
              <a:t>дороже</a:t>
            </a:r>
            <a:r>
              <a:rPr lang="ru-RU" sz="2400" b="1" dirty="0" smtClean="0">
                <a:solidFill>
                  <a:srgbClr val="0070C0"/>
                </a:solidFill>
                <a:latin typeface="Calibri" panose="020F0502020204030204" pitchFamily="34" charset="0"/>
              </a:rPr>
              <a:t> </a:t>
            </a:r>
            <a:r>
              <a:rPr lang="ru-RU" sz="2400" b="1" dirty="0">
                <a:solidFill>
                  <a:srgbClr val="0070C0"/>
                </a:solidFill>
                <a:latin typeface="Calibri" panose="020F0502020204030204" pitchFamily="34" charset="0"/>
              </a:rPr>
              <a:t>объекта оценки</a:t>
            </a:r>
            <a:r>
              <a:rPr lang="ru-RU" sz="2400" b="1" dirty="0" smtClean="0">
                <a:solidFill>
                  <a:srgbClr val="0070C0"/>
                </a:solidFill>
                <a:latin typeface="Calibri" panose="020F0502020204030204" pitchFamily="34" charset="0"/>
              </a:rPr>
              <a:t>.</a:t>
            </a:r>
          </a:p>
          <a:p>
            <a:pPr marL="0" indent="0" algn="just">
              <a:spcBef>
                <a:spcPts val="0"/>
              </a:spcBef>
              <a:buNone/>
            </a:pPr>
            <a:r>
              <a:rPr lang="ru-RU" sz="2400" b="1" dirty="0" smtClean="0">
                <a:solidFill>
                  <a:srgbClr val="0070C0"/>
                </a:solidFill>
                <a:latin typeface="Calibri" panose="020F0502020204030204" pitchFamily="34" charset="0"/>
              </a:rPr>
              <a:t>Другими словами, мы сначала ищем относительные стоимости ОО и ОА, а потом считаем итоговую корректировку – ОО/ОА. И эта корректировка будет понижающей.</a:t>
            </a:r>
          </a:p>
          <a:p>
            <a:pPr marL="0" indent="0" algn="just">
              <a:spcBef>
                <a:spcPts val="0"/>
              </a:spcBef>
              <a:buNone/>
            </a:pPr>
            <a:r>
              <a:rPr lang="ru-RU" sz="2400" b="1" dirty="0" smtClean="0">
                <a:solidFill>
                  <a:srgbClr val="0070C0"/>
                </a:solidFill>
                <a:latin typeface="Calibri" panose="020F0502020204030204" pitchFamily="34" charset="0"/>
              </a:rPr>
              <a:t>    У задачи несколько решений. При расчёте относительных стоимостей мы можем оттолкнуться от стоимости ОО, и тогда стоимость ОА должны увеличить (текущая стоимость при одинаковых платежах будет выше при меньшей процентной ставке), а можем оттолкнуться от ОА, и тогда, рассчитывая стоимость  ОО, вынуждены будем её понизить.</a:t>
            </a: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2.13. - </a:t>
            </a:r>
            <a:r>
              <a:rPr lang="ru-RU" sz="3600" b="1" dirty="0" smtClean="0">
                <a:solidFill>
                  <a:srgbClr val="0070C0"/>
                </a:solidFill>
                <a:latin typeface="+mn-lt"/>
              </a:rPr>
              <a:t>решение</a:t>
            </a:r>
            <a:endParaRPr lang="ru-RU" sz="2000" dirty="0">
              <a:solidFill>
                <a:srgbClr val="0070C0"/>
              </a:solidFill>
              <a:latin typeface="+mn-lt"/>
            </a:endParaRPr>
          </a:p>
        </p:txBody>
      </p:sp>
    </p:spTree>
    <p:extLst>
      <p:ext uri="{BB962C8B-B14F-4D97-AF65-F5344CB8AC3E}">
        <p14:creationId xmlns:p14="http://schemas.microsoft.com/office/powerpoint/2010/main" val="1998879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89130"/>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r>
              <a:rPr lang="ru-RU" b="1" dirty="0">
                <a:solidFill>
                  <a:srgbClr val="0070C0"/>
                </a:solidFill>
                <a:latin typeface="Calibri" panose="020F0502020204030204" pitchFamily="34" charset="0"/>
              </a:rPr>
              <a:t>Решение №1. </a:t>
            </a:r>
            <a:r>
              <a:rPr lang="ru-RU" b="1" dirty="0" smtClean="0">
                <a:solidFill>
                  <a:srgbClr val="0070C0"/>
                </a:solidFill>
                <a:latin typeface="Calibri" panose="020F0502020204030204" pitchFamily="34" charset="0"/>
              </a:rPr>
              <a:t>Приравниваем текущую стоимость ОО к единице (моментальная продажа, либо кредит на рыночных условиях). Если бы владелец аналога покупал наш ОО к кредит по рыночной ставке, то платил бы за него:</a:t>
            </a:r>
          </a:p>
          <a:p>
            <a:pPr marL="0" indent="0" algn="ctr">
              <a:spcBef>
                <a:spcPts val="0"/>
              </a:spcBef>
              <a:buNone/>
            </a:pPr>
            <a:r>
              <a:rPr lang="pt-BR" b="1" dirty="0">
                <a:solidFill>
                  <a:srgbClr val="0070C0"/>
                </a:solidFill>
                <a:latin typeface="Calibri" panose="020F0502020204030204" pitchFamily="34" charset="0"/>
              </a:rPr>
              <a:t>PMT (PV=1, i=13%, </a:t>
            </a:r>
            <a:r>
              <a:rPr lang="pt-BR" b="1" dirty="0" smtClean="0">
                <a:solidFill>
                  <a:srgbClr val="0070C0"/>
                </a:solidFill>
                <a:latin typeface="Calibri" panose="020F0502020204030204" pitchFamily="34" charset="0"/>
              </a:rPr>
              <a:t>n=5</a:t>
            </a:r>
            <a:r>
              <a:rPr lang="pt-BR" b="1" dirty="0">
                <a:solidFill>
                  <a:srgbClr val="0070C0"/>
                </a:solidFill>
                <a:latin typeface="Calibri" panose="020F0502020204030204" pitchFamily="34" charset="0"/>
              </a:rPr>
              <a:t>) = </a:t>
            </a:r>
            <a:r>
              <a:rPr lang="pt-BR" b="1" dirty="0" smtClean="0">
                <a:solidFill>
                  <a:srgbClr val="0070C0"/>
                </a:solidFill>
                <a:latin typeface="Calibri" panose="020F0502020204030204" pitchFamily="34" charset="0"/>
              </a:rPr>
              <a:t>0</a:t>
            </a:r>
            <a:r>
              <a:rPr lang="ru-RU" b="1" dirty="0">
                <a:solidFill>
                  <a:srgbClr val="0070C0"/>
                </a:solidFill>
                <a:latin typeface="Calibri" panose="020F0502020204030204" pitchFamily="34" charset="0"/>
              </a:rPr>
              <a:t>,</a:t>
            </a:r>
            <a:r>
              <a:rPr lang="pt-BR" b="1" dirty="0" smtClean="0">
                <a:solidFill>
                  <a:srgbClr val="0070C0"/>
                </a:solidFill>
                <a:latin typeface="Calibri" panose="020F0502020204030204" pitchFamily="34" charset="0"/>
              </a:rPr>
              <a:t>2843</a:t>
            </a:r>
            <a:endParaRPr lang="ru-RU" b="1" dirty="0" smtClean="0">
              <a:solidFill>
                <a:srgbClr val="0070C0"/>
              </a:solidFill>
              <a:latin typeface="Calibri" panose="020F0502020204030204" pitchFamily="34" charset="0"/>
            </a:endParaRPr>
          </a:p>
          <a:p>
            <a:pPr marL="0" indent="0" algn="just">
              <a:spcBef>
                <a:spcPts val="0"/>
              </a:spcBef>
              <a:buNone/>
            </a:pPr>
            <a:r>
              <a:rPr lang="ru-RU" b="1" dirty="0" smtClean="0">
                <a:solidFill>
                  <a:srgbClr val="0070C0"/>
                </a:solidFill>
                <a:latin typeface="Calibri" panose="020F0502020204030204" pitchFamily="34" charset="0"/>
              </a:rPr>
              <a:t>Но платя такие же деньги (0,2843), он мог бы позволить себе купить к кредит имущество стоимостью:</a:t>
            </a:r>
          </a:p>
          <a:p>
            <a:pPr marL="0" indent="0" algn="ctr">
              <a:spcBef>
                <a:spcPts val="0"/>
              </a:spcBef>
              <a:buNone/>
            </a:pPr>
            <a:r>
              <a:rPr lang="pt-BR" b="1" dirty="0" smtClean="0">
                <a:solidFill>
                  <a:srgbClr val="0070C0"/>
                </a:solidFill>
                <a:latin typeface="Calibri" panose="020F0502020204030204" pitchFamily="34" charset="0"/>
              </a:rPr>
              <a:t>PV </a:t>
            </a:r>
            <a:r>
              <a:rPr lang="pt-BR" b="1" dirty="0">
                <a:solidFill>
                  <a:srgbClr val="0070C0"/>
                </a:solidFill>
                <a:latin typeface="Calibri" panose="020F0502020204030204" pitchFamily="34" charset="0"/>
              </a:rPr>
              <a:t>(PMT=0,2843, i=10%, </a:t>
            </a:r>
            <a:r>
              <a:rPr lang="en-US" b="1" dirty="0">
                <a:solidFill>
                  <a:srgbClr val="0070C0"/>
                </a:solidFill>
                <a:latin typeface="Calibri" panose="020F0502020204030204" pitchFamily="34" charset="0"/>
              </a:rPr>
              <a:t>n</a:t>
            </a:r>
            <a:r>
              <a:rPr lang="pt-BR" b="1" dirty="0" smtClean="0">
                <a:solidFill>
                  <a:srgbClr val="0070C0"/>
                </a:solidFill>
                <a:latin typeface="Calibri" panose="020F0502020204030204" pitchFamily="34" charset="0"/>
              </a:rPr>
              <a:t>=5</a:t>
            </a:r>
            <a:r>
              <a:rPr lang="pt-BR" b="1" dirty="0">
                <a:solidFill>
                  <a:srgbClr val="0070C0"/>
                </a:solidFill>
                <a:latin typeface="Calibri" panose="020F0502020204030204" pitchFamily="34" charset="0"/>
              </a:rPr>
              <a:t>) = </a:t>
            </a:r>
            <a:r>
              <a:rPr lang="pt-BR" b="1" dirty="0" smtClean="0">
                <a:solidFill>
                  <a:srgbClr val="0070C0"/>
                </a:solidFill>
                <a:latin typeface="Calibri" panose="020F0502020204030204" pitchFamily="34" charset="0"/>
              </a:rPr>
              <a:t>1,077</a:t>
            </a:r>
            <a:r>
              <a:rPr lang="ru-RU" b="1" dirty="0" smtClean="0">
                <a:solidFill>
                  <a:srgbClr val="0070C0"/>
                </a:solidFill>
                <a:latin typeface="Calibri" panose="020F0502020204030204" pitchFamily="34" charset="0"/>
              </a:rPr>
              <a:t>8</a:t>
            </a:r>
          </a:p>
          <a:p>
            <a:pPr marL="0" indent="0" algn="just">
              <a:spcBef>
                <a:spcPts val="0"/>
              </a:spcBef>
              <a:buNone/>
            </a:pPr>
            <a:r>
              <a:rPr lang="ru-RU" b="1" dirty="0" smtClean="0">
                <a:solidFill>
                  <a:srgbClr val="0070C0"/>
                </a:solidFill>
                <a:latin typeface="Calibri" panose="020F0502020204030204" pitchFamily="34" charset="0"/>
              </a:rPr>
              <a:t>И это не что иное, как текущая стоимость ОА. Корректировка составит:</a:t>
            </a:r>
          </a:p>
          <a:p>
            <a:pPr marL="0" indent="0" algn="ctr">
              <a:spcBef>
                <a:spcPts val="0"/>
              </a:spcBef>
              <a:buNone/>
            </a:pPr>
            <a:r>
              <a:rPr lang="ru-RU" b="1" dirty="0" smtClean="0">
                <a:solidFill>
                  <a:srgbClr val="0070C0"/>
                </a:solidFill>
                <a:latin typeface="Calibri" panose="020F0502020204030204" pitchFamily="34" charset="0"/>
              </a:rPr>
              <a:t>ОО/ОА = 1 / 1,0778 = 0,9278</a:t>
            </a: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a:p>
            <a:pPr marL="0" indent="0" algn="just">
              <a:spcBef>
                <a:spcPts val="0"/>
              </a:spcBef>
              <a:buNone/>
            </a:pPr>
            <a:r>
              <a:rPr lang="ru-RU" b="1" dirty="0">
                <a:solidFill>
                  <a:srgbClr val="0070C0"/>
                </a:solidFill>
                <a:latin typeface="Calibri" panose="020F0502020204030204" pitchFamily="34" charset="0"/>
              </a:rPr>
              <a:t>ПОВЫШАЮЩАЯ корректировка к цене ОО составит 7,78%, но нужна она для того, чтобы определить стоимость ОА относительно ОО</a:t>
            </a:r>
            <a:r>
              <a:rPr lang="ru-RU" b="1" dirty="0" smtClean="0">
                <a:solidFill>
                  <a:srgbClr val="0070C0"/>
                </a:solidFill>
                <a:latin typeface="Calibri" panose="020F0502020204030204" pitchFamily="34" charset="0"/>
              </a:rPr>
              <a:t>. А итоговая корректировка которую требуется найти по условиям задачи – </a:t>
            </a:r>
            <a:r>
              <a:rPr lang="ru-RU" b="1" dirty="0" smtClean="0">
                <a:solidFill>
                  <a:srgbClr val="FF0000"/>
                </a:solidFill>
                <a:latin typeface="Calibri" panose="020F0502020204030204" pitchFamily="34" charset="0"/>
              </a:rPr>
              <a:t>0,9278</a:t>
            </a:r>
            <a:endParaRPr lang="ru-RU" b="1" dirty="0">
              <a:solidFill>
                <a:srgbClr val="FF000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2.13. - </a:t>
            </a:r>
            <a:r>
              <a:rPr lang="ru-RU" sz="3600" b="1" dirty="0" smtClean="0">
                <a:solidFill>
                  <a:srgbClr val="0070C0"/>
                </a:solidFill>
                <a:latin typeface="+mn-lt"/>
              </a:rPr>
              <a:t>решение</a:t>
            </a:r>
            <a:endParaRPr lang="ru-RU" sz="2000" dirty="0">
              <a:solidFill>
                <a:srgbClr val="0070C0"/>
              </a:solidFill>
              <a:latin typeface="+mn-lt"/>
            </a:endParaRPr>
          </a:p>
        </p:txBody>
      </p:sp>
    </p:spTree>
    <p:extLst>
      <p:ext uri="{BB962C8B-B14F-4D97-AF65-F5344CB8AC3E}">
        <p14:creationId xmlns:p14="http://schemas.microsoft.com/office/powerpoint/2010/main" val="23869147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89130"/>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r>
              <a:rPr lang="ru-RU" b="1" dirty="0">
                <a:solidFill>
                  <a:srgbClr val="0070C0"/>
                </a:solidFill>
                <a:latin typeface="Calibri" panose="020F0502020204030204" pitchFamily="34" charset="0"/>
              </a:rPr>
              <a:t>Решение </a:t>
            </a:r>
            <a:r>
              <a:rPr lang="ru-RU" b="1" dirty="0" smtClean="0">
                <a:solidFill>
                  <a:srgbClr val="0070C0"/>
                </a:solidFill>
                <a:latin typeface="Calibri" panose="020F0502020204030204" pitchFamily="34" charset="0"/>
              </a:rPr>
              <a:t>№2. Приравняем текущие стоимости ОО и ОА к единице, тогда:</a:t>
            </a:r>
          </a:p>
          <a:p>
            <a:pPr marL="0" indent="0" algn="just">
              <a:spcBef>
                <a:spcPts val="0"/>
              </a:spcBef>
              <a:buNone/>
            </a:pPr>
            <a:r>
              <a:rPr lang="ru-RU" b="1" dirty="0" smtClean="0">
                <a:solidFill>
                  <a:srgbClr val="0070C0"/>
                </a:solidFill>
                <a:latin typeface="Calibri" panose="020F0502020204030204" pitchFamily="34" charset="0"/>
              </a:rPr>
              <a:t>Платеж по рыночной ставке: </a:t>
            </a:r>
            <a:r>
              <a:rPr lang="en-US" b="1" dirty="0" smtClean="0">
                <a:solidFill>
                  <a:srgbClr val="0070C0"/>
                </a:solidFill>
                <a:latin typeface="Calibri" panose="020F0502020204030204" pitchFamily="34" charset="0"/>
              </a:rPr>
              <a:t>PMT </a:t>
            </a:r>
            <a:r>
              <a:rPr lang="en-US" b="1" dirty="0">
                <a:solidFill>
                  <a:srgbClr val="0070C0"/>
                </a:solidFill>
                <a:latin typeface="Calibri" panose="020F0502020204030204" pitchFamily="34" charset="0"/>
              </a:rPr>
              <a:t>(</a:t>
            </a:r>
            <a:r>
              <a:rPr lang="en-US" b="1" dirty="0" smtClean="0">
                <a:solidFill>
                  <a:srgbClr val="0070C0"/>
                </a:solidFill>
                <a:latin typeface="Calibri" panose="020F0502020204030204" pitchFamily="34" charset="0"/>
              </a:rPr>
              <a:t>PV=</a:t>
            </a:r>
            <a:r>
              <a:rPr lang="ru-RU" b="1" dirty="0" smtClean="0">
                <a:solidFill>
                  <a:srgbClr val="0070C0"/>
                </a:solidFill>
                <a:latin typeface="Calibri" panose="020F0502020204030204" pitchFamily="34" charset="0"/>
              </a:rPr>
              <a:t>1</a:t>
            </a:r>
            <a:r>
              <a:rPr lang="en-US" b="1" dirty="0" smtClean="0">
                <a:solidFill>
                  <a:srgbClr val="0070C0"/>
                </a:solidFill>
                <a:latin typeface="Calibri" panose="020F0502020204030204" pitchFamily="34" charset="0"/>
              </a:rPr>
              <a:t>, </a:t>
            </a:r>
            <a:r>
              <a:rPr lang="en-US" b="1" dirty="0" err="1" smtClean="0">
                <a:solidFill>
                  <a:srgbClr val="0070C0"/>
                </a:solidFill>
                <a:latin typeface="Calibri" panose="020F0502020204030204" pitchFamily="34" charset="0"/>
              </a:rPr>
              <a:t>i</a:t>
            </a:r>
            <a:r>
              <a:rPr lang="en-US" b="1" dirty="0" smtClean="0">
                <a:solidFill>
                  <a:srgbClr val="0070C0"/>
                </a:solidFill>
                <a:latin typeface="Calibri" panose="020F0502020204030204" pitchFamily="34" charset="0"/>
              </a:rPr>
              <a:t>=1</a:t>
            </a:r>
            <a:r>
              <a:rPr lang="ru-RU" b="1" dirty="0" smtClean="0">
                <a:solidFill>
                  <a:srgbClr val="0070C0"/>
                </a:solidFill>
                <a:latin typeface="Calibri" panose="020F0502020204030204" pitchFamily="34" charset="0"/>
              </a:rPr>
              <a:t>3</a:t>
            </a:r>
            <a:r>
              <a:rPr lang="en-US" b="1" dirty="0" smtClean="0">
                <a:solidFill>
                  <a:srgbClr val="0070C0"/>
                </a:solidFill>
                <a:latin typeface="Calibri" panose="020F0502020204030204" pitchFamily="34" charset="0"/>
              </a:rPr>
              <a:t>%, </a:t>
            </a:r>
            <a:r>
              <a:rPr lang="en-US" b="1" dirty="0">
                <a:solidFill>
                  <a:srgbClr val="0070C0"/>
                </a:solidFill>
                <a:latin typeface="Calibri" panose="020F0502020204030204" pitchFamily="34" charset="0"/>
              </a:rPr>
              <a:t>n=5) = </a:t>
            </a:r>
            <a:r>
              <a:rPr lang="ru-RU" b="1" dirty="0">
                <a:solidFill>
                  <a:srgbClr val="0070C0"/>
                </a:solidFill>
                <a:latin typeface="Calibri" panose="020F0502020204030204" pitchFamily="34" charset="0"/>
              </a:rPr>
              <a:t> </a:t>
            </a:r>
            <a:r>
              <a:rPr lang="ru-RU" b="1" dirty="0" smtClean="0">
                <a:solidFill>
                  <a:srgbClr val="0070C0"/>
                </a:solidFill>
                <a:latin typeface="Calibri" panose="020F0502020204030204" pitchFamily="34" charset="0"/>
              </a:rPr>
              <a:t>0,284315</a:t>
            </a:r>
          </a:p>
          <a:p>
            <a:pPr marL="0" indent="0" algn="just">
              <a:spcBef>
                <a:spcPts val="0"/>
              </a:spcBef>
              <a:buNone/>
            </a:pPr>
            <a:r>
              <a:rPr lang="ru-RU" b="1" dirty="0" smtClean="0">
                <a:solidFill>
                  <a:srgbClr val="0070C0"/>
                </a:solidFill>
                <a:latin typeface="Calibri" panose="020F0502020204030204" pitchFamily="34" charset="0"/>
              </a:rPr>
              <a:t>Платеж по льготной ставке: </a:t>
            </a:r>
            <a:r>
              <a:rPr lang="en-US" b="1" dirty="0" smtClean="0">
                <a:solidFill>
                  <a:srgbClr val="0070C0"/>
                </a:solidFill>
                <a:latin typeface="Calibri" panose="020F0502020204030204" pitchFamily="34" charset="0"/>
              </a:rPr>
              <a:t>PMT </a:t>
            </a:r>
            <a:r>
              <a:rPr lang="en-US" b="1" dirty="0">
                <a:solidFill>
                  <a:srgbClr val="0070C0"/>
                </a:solidFill>
                <a:latin typeface="Calibri" panose="020F0502020204030204" pitchFamily="34" charset="0"/>
              </a:rPr>
              <a:t>(PV=</a:t>
            </a:r>
            <a:r>
              <a:rPr lang="ru-RU" b="1" dirty="0">
                <a:solidFill>
                  <a:srgbClr val="0070C0"/>
                </a:solidFill>
                <a:latin typeface="Calibri" panose="020F0502020204030204" pitchFamily="34" charset="0"/>
              </a:rPr>
              <a:t>1</a:t>
            </a:r>
            <a:r>
              <a:rPr lang="en-US" b="1" dirty="0">
                <a:solidFill>
                  <a:srgbClr val="0070C0"/>
                </a:solidFill>
                <a:latin typeface="Calibri" panose="020F0502020204030204" pitchFamily="34" charset="0"/>
              </a:rPr>
              <a:t>, </a:t>
            </a:r>
            <a:r>
              <a:rPr lang="en-US" b="1" dirty="0" err="1" smtClean="0">
                <a:solidFill>
                  <a:srgbClr val="0070C0"/>
                </a:solidFill>
                <a:latin typeface="Calibri" panose="020F0502020204030204" pitchFamily="34" charset="0"/>
              </a:rPr>
              <a:t>i</a:t>
            </a:r>
            <a:r>
              <a:rPr lang="en-US" b="1" dirty="0" smtClean="0">
                <a:solidFill>
                  <a:srgbClr val="0070C0"/>
                </a:solidFill>
                <a:latin typeface="Calibri" panose="020F0502020204030204" pitchFamily="34" charset="0"/>
              </a:rPr>
              <a:t>=1</a:t>
            </a:r>
            <a:r>
              <a:rPr lang="ru-RU" b="1" dirty="0" smtClean="0">
                <a:solidFill>
                  <a:srgbClr val="0070C0"/>
                </a:solidFill>
                <a:latin typeface="Calibri" panose="020F0502020204030204" pitchFamily="34" charset="0"/>
              </a:rPr>
              <a:t>0</a:t>
            </a:r>
            <a:r>
              <a:rPr lang="en-US" b="1" dirty="0" smtClean="0">
                <a:solidFill>
                  <a:srgbClr val="0070C0"/>
                </a:solidFill>
                <a:latin typeface="Calibri" panose="020F0502020204030204" pitchFamily="34" charset="0"/>
              </a:rPr>
              <a:t>%, </a:t>
            </a:r>
            <a:r>
              <a:rPr lang="en-US" b="1" dirty="0">
                <a:solidFill>
                  <a:srgbClr val="0070C0"/>
                </a:solidFill>
                <a:latin typeface="Calibri" panose="020F0502020204030204" pitchFamily="34" charset="0"/>
              </a:rPr>
              <a:t>n=5) = </a:t>
            </a:r>
            <a:r>
              <a:rPr lang="ru-RU" b="1" dirty="0">
                <a:solidFill>
                  <a:srgbClr val="0070C0"/>
                </a:solidFill>
                <a:latin typeface="Calibri" panose="020F0502020204030204" pitchFamily="34" charset="0"/>
              </a:rPr>
              <a:t> </a:t>
            </a:r>
            <a:r>
              <a:rPr lang="ru-RU" b="1" dirty="0" smtClean="0">
                <a:solidFill>
                  <a:srgbClr val="0070C0"/>
                </a:solidFill>
                <a:latin typeface="Calibri" panose="020F0502020204030204" pitchFamily="34" charset="0"/>
              </a:rPr>
              <a:t>0,263797</a:t>
            </a:r>
          </a:p>
          <a:p>
            <a:pPr marL="0" indent="0" algn="just">
              <a:spcBef>
                <a:spcPts val="0"/>
              </a:spcBef>
              <a:buNone/>
            </a:pPr>
            <a:r>
              <a:rPr lang="ru-RU" b="1" dirty="0" smtClean="0">
                <a:solidFill>
                  <a:srgbClr val="0070C0"/>
                </a:solidFill>
                <a:latin typeface="Calibri" panose="020F0502020204030204" pitchFamily="34" charset="0"/>
              </a:rPr>
              <a:t>Разница в платежах составит: 0,284315 – 0,263797 = 0,020518</a:t>
            </a:r>
          </a:p>
          <a:p>
            <a:pPr marL="0" indent="0" algn="just">
              <a:spcBef>
                <a:spcPts val="0"/>
              </a:spcBef>
              <a:buNone/>
            </a:pPr>
            <a:r>
              <a:rPr lang="ru-RU" b="1" dirty="0" smtClean="0">
                <a:solidFill>
                  <a:srgbClr val="0070C0"/>
                </a:solidFill>
                <a:latin typeface="Calibri" panose="020F0502020204030204" pitchFamily="34" charset="0"/>
              </a:rPr>
              <a:t>Текущая стоимость всех разниц в платежах составит:</a:t>
            </a:r>
          </a:p>
          <a:p>
            <a:pPr marL="0" indent="0" algn="ctr">
              <a:spcBef>
                <a:spcPts val="0"/>
              </a:spcBef>
              <a:buNone/>
            </a:pPr>
            <a:r>
              <a:rPr lang="en-US" b="1" dirty="0" smtClean="0">
                <a:solidFill>
                  <a:srgbClr val="0070C0"/>
                </a:solidFill>
                <a:latin typeface="Calibri" panose="020F0502020204030204" pitchFamily="34" charset="0"/>
              </a:rPr>
              <a:t>PV (PMT=0,0205</a:t>
            </a:r>
            <a:r>
              <a:rPr lang="ru-RU" b="1" dirty="0" smtClean="0">
                <a:solidFill>
                  <a:srgbClr val="0070C0"/>
                </a:solidFill>
                <a:latin typeface="Calibri" panose="020F0502020204030204" pitchFamily="34" charset="0"/>
              </a:rPr>
              <a:t>18</a:t>
            </a:r>
            <a:r>
              <a:rPr lang="en-US" b="1" dirty="0" smtClean="0">
                <a:solidFill>
                  <a:srgbClr val="0070C0"/>
                </a:solidFill>
                <a:latin typeface="Calibri" panose="020F0502020204030204" pitchFamily="34" charset="0"/>
              </a:rPr>
              <a:t>, </a:t>
            </a:r>
            <a:r>
              <a:rPr lang="en-US" b="1" dirty="0" err="1" smtClean="0">
                <a:solidFill>
                  <a:srgbClr val="0070C0"/>
                </a:solidFill>
                <a:latin typeface="Calibri" panose="020F0502020204030204" pitchFamily="34" charset="0"/>
              </a:rPr>
              <a:t>i</a:t>
            </a:r>
            <a:r>
              <a:rPr lang="en-US" b="1" dirty="0" smtClean="0">
                <a:solidFill>
                  <a:srgbClr val="0070C0"/>
                </a:solidFill>
                <a:latin typeface="Calibri" panose="020F0502020204030204" pitchFamily="34" charset="0"/>
              </a:rPr>
              <a:t>=13%, n=5) = 0,072</a:t>
            </a:r>
            <a:r>
              <a:rPr lang="ru-RU" b="1" dirty="0" smtClean="0">
                <a:solidFill>
                  <a:srgbClr val="0070C0"/>
                </a:solidFill>
                <a:latin typeface="Calibri" panose="020F0502020204030204" pitchFamily="34" charset="0"/>
              </a:rPr>
              <a:t>2</a:t>
            </a:r>
            <a:endParaRPr lang="en-US" b="1" dirty="0" smtClean="0">
              <a:solidFill>
                <a:srgbClr val="0070C0"/>
              </a:solidFill>
              <a:latin typeface="Calibri" panose="020F0502020204030204" pitchFamily="34" charset="0"/>
            </a:endParaRPr>
          </a:p>
          <a:p>
            <a:pPr marL="0" indent="0" algn="just">
              <a:spcBef>
                <a:spcPts val="0"/>
              </a:spcBef>
              <a:buNone/>
            </a:pPr>
            <a:r>
              <a:rPr lang="ru-RU" b="1" dirty="0" smtClean="0">
                <a:solidFill>
                  <a:srgbClr val="0070C0"/>
                </a:solidFill>
                <a:latin typeface="Calibri" panose="020F0502020204030204" pitchFamily="34" charset="0"/>
              </a:rPr>
              <a:t>Это не что иное, как текущая стоимость выгод от нерыночных процентов, т.е., беря кредит на рыночных условиях величина кредита составила бы:</a:t>
            </a:r>
          </a:p>
          <a:p>
            <a:pPr marL="0" indent="0" algn="ctr">
              <a:spcBef>
                <a:spcPts val="0"/>
              </a:spcBef>
              <a:buNone/>
            </a:pPr>
            <a:r>
              <a:rPr lang="ru-RU" b="1" dirty="0" smtClean="0">
                <a:solidFill>
                  <a:srgbClr val="0070C0"/>
                </a:solidFill>
                <a:latin typeface="Calibri" panose="020F0502020204030204" pitchFamily="34" charset="0"/>
              </a:rPr>
              <a:t>1 – 0,0722 = 0,9278</a:t>
            </a:r>
          </a:p>
          <a:p>
            <a:pPr marL="0" indent="0" algn="just">
              <a:spcBef>
                <a:spcPts val="0"/>
              </a:spcBef>
              <a:buNone/>
            </a:pPr>
            <a:r>
              <a:rPr lang="ru-RU" b="1" dirty="0" smtClean="0">
                <a:solidFill>
                  <a:srgbClr val="0070C0"/>
                </a:solidFill>
                <a:latin typeface="Calibri" panose="020F0502020204030204" pitchFamily="34" charset="0"/>
              </a:rPr>
              <a:t>И это есть не что иное, как стоимость ОО по рыночной ставке Далее:</a:t>
            </a:r>
          </a:p>
          <a:p>
            <a:pPr marL="0" indent="0" algn="ctr">
              <a:spcBef>
                <a:spcPts val="0"/>
              </a:spcBef>
              <a:buNone/>
            </a:pPr>
            <a:r>
              <a:rPr lang="ru-RU" b="1" dirty="0" smtClean="0">
                <a:solidFill>
                  <a:srgbClr val="0070C0"/>
                </a:solidFill>
                <a:latin typeface="Calibri" panose="020F0502020204030204" pitchFamily="34" charset="0"/>
              </a:rPr>
              <a:t>ОО/ОА = 0,9278 / 1 = </a:t>
            </a:r>
            <a:r>
              <a:rPr lang="ru-RU" b="1" dirty="0" smtClean="0">
                <a:solidFill>
                  <a:srgbClr val="FF0000"/>
                </a:solidFill>
                <a:latin typeface="Calibri" panose="020F0502020204030204" pitchFamily="34" charset="0"/>
              </a:rPr>
              <a:t>0,9278</a:t>
            </a:r>
          </a:p>
          <a:p>
            <a:pPr marL="0" indent="0" algn="just">
              <a:spcBef>
                <a:spcPts val="0"/>
              </a:spcBef>
              <a:buNone/>
            </a:pPr>
            <a:r>
              <a:rPr lang="ru-RU" b="1" dirty="0" smtClean="0">
                <a:solidFill>
                  <a:srgbClr val="0070C0"/>
                </a:solidFill>
                <a:latin typeface="Calibri" panose="020F0502020204030204" pitchFamily="34" charset="0"/>
              </a:rPr>
              <a:t>Примечание: 7,22% является процентами только при единичной стоимости </a:t>
            </a:r>
            <a:r>
              <a:rPr lang="en-US" b="1" dirty="0" smtClean="0">
                <a:solidFill>
                  <a:srgbClr val="0070C0"/>
                </a:solidFill>
                <a:latin typeface="Calibri" panose="020F0502020204030204" pitchFamily="34" charset="0"/>
              </a:rPr>
              <a:t>PV</a:t>
            </a:r>
            <a:r>
              <a:rPr lang="ru-RU" b="1" dirty="0" smtClean="0">
                <a:solidFill>
                  <a:srgbClr val="0070C0"/>
                </a:solidFill>
                <a:latin typeface="Calibri" panose="020F0502020204030204" pitchFamily="34" charset="0"/>
              </a:rPr>
              <a:t>. На самом деле это текущая стоимость выгод В ДЕНЬГАХ. И в данном решении 7,22% - понижающая корректировка.</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2.13. - </a:t>
            </a:r>
            <a:r>
              <a:rPr lang="ru-RU" sz="3600" b="1" dirty="0" smtClean="0">
                <a:solidFill>
                  <a:srgbClr val="0070C0"/>
                </a:solidFill>
                <a:latin typeface="+mn-lt"/>
              </a:rPr>
              <a:t>решение</a:t>
            </a:r>
            <a:endParaRPr lang="ru-RU" sz="2000" dirty="0">
              <a:solidFill>
                <a:srgbClr val="0070C0"/>
              </a:solidFill>
              <a:latin typeface="+mn-lt"/>
            </a:endParaRPr>
          </a:p>
        </p:txBody>
      </p:sp>
    </p:spTree>
    <p:extLst>
      <p:ext uri="{BB962C8B-B14F-4D97-AF65-F5344CB8AC3E}">
        <p14:creationId xmlns:p14="http://schemas.microsoft.com/office/powerpoint/2010/main" val="936679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89130"/>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r>
              <a:rPr lang="ru-RU" b="1" dirty="0">
                <a:solidFill>
                  <a:srgbClr val="0070C0"/>
                </a:solidFill>
                <a:latin typeface="Calibri" panose="020F0502020204030204" pitchFamily="34" charset="0"/>
              </a:rPr>
              <a:t>Решение </a:t>
            </a:r>
            <a:r>
              <a:rPr lang="ru-RU" b="1" dirty="0" smtClean="0">
                <a:solidFill>
                  <a:srgbClr val="0070C0"/>
                </a:solidFill>
                <a:latin typeface="Calibri" panose="020F0502020204030204" pitchFamily="34" charset="0"/>
              </a:rPr>
              <a:t>№3. Предположим что текущая стоимость ОА равна единице. Тогда платёж в погашение кредита составит:</a:t>
            </a:r>
          </a:p>
          <a:p>
            <a:pPr marL="0" indent="0" algn="just">
              <a:spcBef>
                <a:spcPts val="0"/>
              </a:spcBef>
              <a:buNone/>
            </a:pPr>
            <a:endParaRPr lang="ru-RU" b="1" dirty="0" smtClean="0">
              <a:solidFill>
                <a:srgbClr val="0070C0"/>
              </a:solidFill>
              <a:latin typeface="Calibri" panose="020F0502020204030204" pitchFamily="34" charset="0"/>
            </a:endParaRPr>
          </a:p>
          <a:p>
            <a:pPr marL="0" indent="0" algn="ctr">
              <a:spcBef>
                <a:spcPts val="0"/>
              </a:spcBef>
              <a:buNone/>
            </a:pPr>
            <a:r>
              <a:rPr lang="en-US" b="1" dirty="0" smtClean="0">
                <a:solidFill>
                  <a:srgbClr val="0070C0"/>
                </a:solidFill>
                <a:latin typeface="Calibri" panose="020F0502020204030204" pitchFamily="34" charset="0"/>
              </a:rPr>
              <a:t>PMT </a:t>
            </a:r>
            <a:r>
              <a:rPr lang="en-US" b="1" dirty="0">
                <a:solidFill>
                  <a:srgbClr val="0070C0"/>
                </a:solidFill>
                <a:latin typeface="Calibri" panose="020F0502020204030204" pitchFamily="34" charset="0"/>
              </a:rPr>
              <a:t>(PV=</a:t>
            </a:r>
            <a:r>
              <a:rPr lang="ru-RU" b="1" dirty="0">
                <a:solidFill>
                  <a:srgbClr val="0070C0"/>
                </a:solidFill>
                <a:latin typeface="Calibri" panose="020F0502020204030204" pitchFamily="34" charset="0"/>
              </a:rPr>
              <a:t>1</a:t>
            </a:r>
            <a:r>
              <a:rPr lang="en-US" b="1" dirty="0">
                <a:solidFill>
                  <a:srgbClr val="0070C0"/>
                </a:solidFill>
                <a:latin typeface="Calibri" panose="020F0502020204030204" pitchFamily="34" charset="0"/>
              </a:rPr>
              <a:t>, </a:t>
            </a:r>
            <a:r>
              <a:rPr lang="en-US" b="1" dirty="0" err="1">
                <a:solidFill>
                  <a:srgbClr val="0070C0"/>
                </a:solidFill>
                <a:latin typeface="Calibri" panose="020F0502020204030204" pitchFamily="34" charset="0"/>
              </a:rPr>
              <a:t>i</a:t>
            </a:r>
            <a:r>
              <a:rPr lang="en-US" b="1" dirty="0">
                <a:solidFill>
                  <a:srgbClr val="0070C0"/>
                </a:solidFill>
                <a:latin typeface="Calibri" panose="020F0502020204030204" pitchFamily="34" charset="0"/>
              </a:rPr>
              <a:t>=1</a:t>
            </a:r>
            <a:r>
              <a:rPr lang="ru-RU" b="1" dirty="0">
                <a:solidFill>
                  <a:srgbClr val="0070C0"/>
                </a:solidFill>
                <a:latin typeface="Calibri" panose="020F0502020204030204" pitchFamily="34" charset="0"/>
              </a:rPr>
              <a:t>0</a:t>
            </a:r>
            <a:r>
              <a:rPr lang="en-US" b="1" dirty="0">
                <a:solidFill>
                  <a:srgbClr val="0070C0"/>
                </a:solidFill>
                <a:latin typeface="Calibri" panose="020F0502020204030204" pitchFamily="34" charset="0"/>
              </a:rPr>
              <a:t>%, n=5) = </a:t>
            </a:r>
            <a:r>
              <a:rPr lang="ru-RU" b="1" dirty="0">
                <a:solidFill>
                  <a:srgbClr val="0070C0"/>
                </a:solidFill>
                <a:latin typeface="Calibri" panose="020F0502020204030204" pitchFamily="34" charset="0"/>
              </a:rPr>
              <a:t> 0,2638</a:t>
            </a:r>
          </a:p>
          <a:p>
            <a:pPr marL="0" indent="0" algn="just">
              <a:spcBef>
                <a:spcPts val="0"/>
              </a:spcBef>
              <a:buNone/>
            </a:pPr>
            <a:endParaRPr lang="ru-RU" b="1" dirty="0" smtClean="0">
              <a:solidFill>
                <a:srgbClr val="0070C0"/>
              </a:solidFill>
              <a:latin typeface="Calibri" panose="020F0502020204030204" pitchFamily="34" charset="0"/>
            </a:endParaRPr>
          </a:p>
          <a:p>
            <a:pPr marL="0" indent="0" algn="just">
              <a:spcBef>
                <a:spcPts val="0"/>
              </a:spcBef>
              <a:buNone/>
            </a:pPr>
            <a:r>
              <a:rPr lang="ru-RU" b="1" dirty="0" smtClean="0">
                <a:solidFill>
                  <a:srgbClr val="0070C0"/>
                </a:solidFill>
                <a:latin typeface="Calibri" panose="020F0502020204030204" pitchFamily="34" charset="0"/>
              </a:rPr>
              <a:t>При таких же платежах, но рыночной процентной ставке текущая стоимость составит: </a:t>
            </a:r>
          </a:p>
          <a:p>
            <a:pPr marL="0" indent="0" algn="ctr">
              <a:spcBef>
                <a:spcPts val="0"/>
              </a:spcBef>
              <a:buNone/>
            </a:pPr>
            <a:endParaRPr lang="ru-RU" b="1" dirty="0" smtClean="0">
              <a:solidFill>
                <a:srgbClr val="0070C0"/>
              </a:solidFill>
              <a:latin typeface="Calibri" panose="020F0502020204030204" pitchFamily="34" charset="0"/>
            </a:endParaRPr>
          </a:p>
          <a:p>
            <a:pPr marL="0" indent="0" algn="ctr">
              <a:spcBef>
                <a:spcPts val="0"/>
              </a:spcBef>
              <a:buNone/>
            </a:pPr>
            <a:r>
              <a:rPr lang="en-US" b="1" dirty="0" smtClean="0">
                <a:solidFill>
                  <a:srgbClr val="0070C0"/>
                </a:solidFill>
                <a:latin typeface="Calibri" panose="020F0502020204030204" pitchFamily="34" charset="0"/>
              </a:rPr>
              <a:t>PV </a:t>
            </a:r>
            <a:r>
              <a:rPr lang="en-US" b="1" dirty="0">
                <a:solidFill>
                  <a:srgbClr val="0070C0"/>
                </a:solidFill>
                <a:latin typeface="Calibri" panose="020F0502020204030204" pitchFamily="34" charset="0"/>
              </a:rPr>
              <a:t>(</a:t>
            </a:r>
            <a:r>
              <a:rPr lang="en-US" b="1" dirty="0" smtClean="0">
                <a:solidFill>
                  <a:srgbClr val="0070C0"/>
                </a:solidFill>
                <a:latin typeface="Calibri" panose="020F0502020204030204" pitchFamily="34" charset="0"/>
              </a:rPr>
              <a:t>PMT=0,</a:t>
            </a:r>
            <a:r>
              <a:rPr lang="ru-RU" b="1" dirty="0" smtClean="0">
                <a:solidFill>
                  <a:srgbClr val="0070C0"/>
                </a:solidFill>
                <a:latin typeface="Calibri" panose="020F0502020204030204" pitchFamily="34" charset="0"/>
              </a:rPr>
              <a:t>2638</a:t>
            </a:r>
            <a:r>
              <a:rPr lang="en-US" b="1" dirty="0" smtClean="0">
                <a:solidFill>
                  <a:srgbClr val="0070C0"/>
                </a:solidFill>
                <a:latin typeface="Calibri" panose="020F0502020204030204" pitchFamily="34" charset="0"/>
              </a:rPr>
              <a:t>, </a:t>
            </a:r>
            <a:r>
              <a:rPr lang="en-US" b="1" dirty="0" err="1">
                <a:solidFill>
                  <a:srgbClr val="0070C0"/>
                </a:solidFill>
                <a:latin typeface="Calibri" panose="020F0502020204030204" pitchFamily="34" charset="0"/>
              </a:rPr>
              <a:t>i</a:t>
            </a:r>
            <a:r>
              <a:rPr lang="en-US" b="1" dirty="0">
                <a:solidFill>
                  <a:srgbClr val="0070C0"/>
                </a:solidFill>
                <a:latin typeface="Calibri" panose="020F0502020204030204" pitchFamily="34" charset="0"/>
              </a:rPr>
              <a:t>=13%, n=5) = </a:t>
            </a:r>
            <a:r>
              <a:rPr lang="en-US" b="1" dirty="0" smtClean="0">
                <a:solidFill>
                  <a:srgbClr val="0070C0"/>
                </a:solidFill>
                <a:latin typeface="Calibri" panose="020F0502020204030204" pitchFamily="34" charset="0"/>
              </a:rPr>
              <a:t>0,</a:t>
            </a:r>
            <a:r>
              <a:rPr lang="ru-RU" b="1" dirty="0" smtClean="0">
                <a:solidFill>
                  <a:srgbClr val="0070C0"/>
                </a:solidFill>
                <a:latin typeface="Calibri" panose="020F0502020204030204" pitchFamily="34" charset="0"/>
              </a:rPr>
              <a:t>9278</a:t>
            </a:r>
          </a:p>
          <a:p>
            <a:pPr marL="0" indent="0">
              <a:spcBef>
                <a:spcPts val="0"/>
              </a:spcBef>
              <a:buNone/>
            </a:pPr>
            <a:endParaRPr lang="ru-RU" b="1" dirty="0" smtClean="0">
              <a:solidFill>
                <a:srgbClr val="0070C0"/>
              </a:solidFill>
              <a:latin typeface="Calibri" panose="020F0502020204030204" pitchFamily="34" charset="0"/>
            </a:endParaRPr>
          </a:p>
          <a:p>
            <a:pPr marL="0" indent="0">
              <a:spcBef>
                <a:spcPts val="0"/>
              </a:spcBef>
              <a:buNone/>
            </a:pPr>
            <a:r>
              <a:rPr lang="ru-RU" b="1" dirty="0" smtClean="0">
                <a:solidFill>
                  <a:srgbClr val="0070C0"/>
                </a:solidFill>
                <a:latin typeface="Calibri" panose="020F0502020204030204" pitchFamily="34" charset="0"/>
              </a:rPr>
              <a:t>И это не что иное, как текущая стоимость ОО. Корректировка составит:</a:t>
            </a:r>
          </a:p>
          <a:p>
            <a:pPr marL="0" indent="0" algn="ctr">
              <a:spcBef>
                <a:spcPts val="0"/>
              </a:spcBef>
              <a:buNone/>
            </a:pPr>
            <a:endParaRPr lang="ru-RU" b="1" dirty="0" smtClean="0">
              <a:solidFill>
                <a:srgbClr val="0070C0"/>
              </a:solidFill>
              <a:latin typeface="Calibri" panose="020F0502020204030204" pitchFamily="34" charset="0"/>
            </a:endParaRPr>
          </a:p>
          <a:p>
            <a:pPr marL="0" indent="0" algn="ctr">
              <a:spcBef>
                <a:spcPts val="0"/>
              </a:spcBef>
              <a:buNone/>
            </a:pPr>
            <a:r>
              <a:rPr lang="ru-RU" b="1" dirty="0" smtClean="0">
                <a:solidFill>
                  <a:srgbClr val="0070C0"/>
                </a:solidFill>
                <a:latin typeface="Calibri" panose="020F0502020204030204" pitchFamily="34" charset="0"/>
              </a:rPr>
              <a:t>ОО/ОА = 0,9278 / 1 = </a:t>
            </a:r>
            <a:r>
              <a:rPr lang="ru-RU" b="1" dirty="0" smtClean="0">
                <a:solidFill>
                  <a:srgbClr val="FF0000"/>
                </a:solidFill>
                <a:latin typeface="Calibri" panose="020F0502020204030204" pitchFamily="34" charset="0"/>
              </a:rPr>
              <a:t>0,9278</a:t>
            </a:r>
            <a:endParaRPr lang="en-US" b="1" dirty="0">
              <a:solidFill>
                <a:srgbClr val="FF0000"/>
              </a:solidFill>
              <a:latin typeface="Calibri" panose="020F0502020204030204" pitchFamily="34" charset="0"/>
            </a:endParaRPr>
          </a:p>
          <a:p>
            <a:pPr marL="0" indent="0" algn="just">
              <a:spcBef>
                <a:spcPts val="0"/>
              </a:spcBef>
              <a:buNone/>
            </a:pPr>
            <a:endParaRPr lang="ru-RU" b="1" dirty="0" smtClean="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2.13. - </a:t>
            </a:r>
            <a:r>
              <a:rPr lang="ru-RU" sz="3600" b="1" dirty="0" smtClean="0">
                <a:solidFill>
                  <a:srgbClr val="0070C0"/>
                </a:solidFill>
                <a:latin typeface="+mn-lt"/>
              </a:rPr>
              <a:t>решение</a:t>
            </a:r>
            <a:endParaRPr lang="ru-RU" sz="2000" dirty="0">
              <a:solidFill>
                <a:srgbClr val="0070C0"/>
              </a:solidFill>
              <a:latin typeface="+mn-lt"/>
            </a:endParaRPr>
          </a:p>
        </p:txBody>
      </p:sp>
    </p:spTree>
    <p:extLst>
      <p:ext uri="{BB962C8B-B14F-4D97-AF65-F5344CB8AC3E}">
        <p14:creationId xmlns:p14="http://schemas.microsoft.com/office/powerpoint/2010/main" val="267665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r"/>
            <a:r>
              <a:rPr lang="ru-RU" sz="3600" b="1" dirty="0">
                <a:solidFill>
                  <a:srgbClr val="0070C0"/>
                </a:solidFill>
                <a:latin typeface="+mn-lt"/>
              </a:rPr>
              <a:t>Задача №29 – решение (</a:t>
            </a:r>
            <a:r>
              <a:rPr lang="ru-RU" sz="3600" b="1" dirty="0" err="1">
                <a:solidFill>
                  <a:srgbClr val="0070C0"/>
                </a:solidFill>
                <a:latin typeface="+mn-lt"/>
              </a:rPr>
              <a:t>Минэк</a:t>
            </a:r>
            <a:r>
              <a:rPr lang="ru-RU" sz="3600" b="1" dirty="0">
                <a:solidFill>
                  <a:srgbClr val="0070C0"/>
                </a:solidFill>
                <a:latin typeface="+mn-lt"/>
              </a:rPr>
              <a:t>, 14.07.2017г.)</a:t>
            </a:r>
            <a:endParaRPr lang="ru-RU" sz="2800" i="1" u="sng"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904022"/>
          </a:xfrm>
          <a:ln w="12700" cap="rnd">
            <a:solidFill>
              <a:schemeClr val="accent1"/>
            </a:solidFill>
            <a:prstDash val="sysDot"/>
          </a:ln>
        </p:spPr>
        <p:txBody>
          <a:bodyPr>
            <a:noAutofit/>
          </a:bodyPr>
          <a:lstStyle/>
          <a:p>
            <a:pPr marL="0" indent="0" algn="just">
              <a:spcBef>
                <a:spcPts val="0"/>
              </a:spcBef>
              <a:buNone/>
            </a:pPr>
            <a:r>
              <a:rPr lang="ru-RU" dirty="0">
                <a:solidFill>
                  <a:srgbClr val="0070C0"/>
                </a:solidFill>
                <a:latin typeface="Calibri" panose="020F0502020204030204" pitchFamily="34" charset="0"/>
              </a:rPr>
              <a:t>   Определяем стоимость оборудования с учётом НДС и таможенных платежей за вычетом доставки, монтажа и наладки:</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 = </a:t>
            </a:r>
            <a:r>
              <a:rPr lang="ru-RU" b="1" dirty="0" err="1">
                <a:solidFill>
                  <a:srgbClr val="0070C0"/>
                </a:solidFill>
                <a:latin typeface="Calibri" panose="020F0502020204030204" pitchFamily="34" charset="0"/>
              </a:rPr>
              <a:t>С</a:t>
            </a:r>
            <a:r>
              <a:rPr lang="ru-RU" b="1" baseline="-25000" dirty="0" err="1">
                <a:solidFill>
                  <a:srgbClr val="0070C0"/>
                </a:solidFill>
                <a:latin typeface="Calibri" panose="020F0502020204030204" pitchFamily="34" charset="0"/>
              </a:rPr>
              <a:t>контракта</a:t>
            </a:r>
            <a:r>
              <a:rPr lang="ru-RU" b="1" dirty="0">
                <a:solidFill>
                  <a:srgbClr val="0070C0"/>
                </a:solidFill>
                <a:latin typeface="Calibri" panose="020F0502020204030204" pitchFamily="34" charset="0"/>
              </a:rPr>
              <a:t> – </a:t>
            </a:r>
            <a:r>
              <a:rPr lang="ru-RU" b="1" dirty="0" err="1">
                <a:solidFill>
                  <a:srgbClr val="0070C0"/>
                </a:solidFill>
                <a:latin typeface="Calibri" panose="020F0502020204030204" pitchFamily="34" charset="0"/>
              </a:rPr>
              <a:t>С</a:t>
            </a:r>
            <a:r>
              <a:rPr lang="ru-RU" b="1" baseline="-25000" dirty="0" err="1">
                <a:solidFill>
                  <a:srgbClr val="0070C0"/>
                </a:solidFill>
                <a:latin typeface="Calibri" panose="020F0502020204030204" pitchFamily="34" charset="0"/>
              </a:rPr>
              <a:t>доставки</a:t>
            </a:r>
            <a:r>
              <a:rPr lang="ru-RU" b="1" dirty="0">
                <a:solidFill>
                  <a:srgbClr val="0070C0"/>
                </a:solidFill>
                <a:latin typeface="Calibri" panose="020F0502020204030204" pitchFamily="34" charset="0"/>
              </a:rPr>
              <a:t> – </a:t>
            </a:r>
            <a:r>
              <a:rPr lang="ru-RU" b="1" dirty="0" err="1">
                <a:solidFill>
                  <a:srgbClr val="0070C0"/>
                </a:solidFill>
                <a:latin typeface="Calibri" panose="020F0502020204030204" pitchFamily="34" charset="0"/>
              </a:rPr>
              <a:t>З</a:t>
            </a:r>
            <a:r>
              <a:rPr lang="ru-RU" b="1" baseline="-25000" dirty="0" err="1">
                <a:solidFill>
                  <a:srgbClr val="0070C0"/>
                </a:solidFill>
                <a:latin typeface="Calibri" panose="020F0502020204030204" pitchFamily="34" charset="0"/>
              </a:rPr>
              <a:t>монтаж</a:t>
            </a:r>
            <a:r>
              <a:rPr lang="ru-RU" b="1" baseline="-25000" dirty="0">
                <a:solidFill>
                  <a:srgbClr val="0070C0"/>
                </a:solidFill>
                <a:latin typeface="Calibri" panose="020F0502020204030204" pitchFamily="34" charset="0"/>
              </a:rPr>
              <a:t>/наладку</a:t>
            </a:r>
            <a:r>
              <a:rPr lang="ru-RU" b="1" dirty="0">
                <a:solidFill>
                  <a:srgbClr val="0070C0"/>
                </a:solidFill>
                <a:latin typeface="Calibri" panose="020F0502020204030204" pitchFamily="34" charset="0"/>
              </a:rPr>
              <a:t> = </a:t>
            </a:r>
          </a:p>
          <a:p>
            <a:pPr marL="0" indent="0" algn="ctr">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 1 000 000 – 50 000 – 150 000 = 800 000 долл.</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r>
              <a:rPr lang="ru-RU" dirty="0">
                <a:solidFill>
                  <a:srgbClr val="0070C0"/>
                </a:solidFill>
                <a:latin typeface="Calibri" panose="020F0502020204030204" pitchFamily="34" charset="0"/>
              </a:rPr>
              <a:t>   Определяем стоимость оборудования без НДС и таможенных пошлин:</a:t>
            </a:r>
          </a:p>
          <a:p>
            <a:pPr marL="0" indent="0" algn="just">
              <a:spcBef>
                <a:spcPts val="0"/>
              </a:spcBef>
              <a:buNone/>
            </a:pPr>
            <a:endParaRPr lang="ru-RU" dirty="0">
              <a:solidFill>
                <a:srgbClr val="0070C0"/>
              </a:solidFill>
              <a:latin typeface="Calibri" panose="020F0502020204030204" pitchFamily="34" charset="0"/>
            </a:endParaRPr>
          </a:p>
          <a:p>
            <a:pPr marL="0" indent="0" algn="ctr">
              <a:spcBef>
                <a:spcPts val="0"/>
              </a:spcBef>
              <a:buNone/>
            </a:pPr>
            <a:r>
              <a:rPr lang="ru-RU" b="1" dirty="0">
                <a:solidFill>
                  <a:srgbClr val="0070C0"/>
                </a:solidFill>
                <a:latin typeface="Calibri" panose="020F0502020204030204" pitchFamily="34" charset="0"/>
              </a:rPr>
              <a:t>С </a:t>
            </a:r>
            <a:r>
              <a:rPr lang="en-US" b="1" baseline="-25000" dirty="0">
                <a:solidFill>
                  <a:srgbClr val="0070C0"/>
                </a:solidFill>
                <a:latin typeface="Calibri" panose="020F0502020204030204" pitchFamily="34" charset="0"/>
              </a:rPr>
              <a:t>EXW</a:t>
            </a:r>
            <a:r>
              <a:rPr lang="ru-RU" b="1" dirty="0">
                <a:solidFill>
                  <a:srgbClr val="0070C0"/>
                </a:solidFill>
                <a:latin typeface="Calibri" panose="020F0502020204030204" pitchFamily="34" charset="0"/>
              </a:rPr>
              <a:t> = 800 000 / (1,18 х 1,2) = 564 972 долл.</a:t>
            </a: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a:p>
            <a:pPr marL="0" indent="0" algn="just">
              <a:spcBef>
                <a:spcPts val="0"/>
              </a:spcBef>
              <a:buNone/>
            </a:pPr>
            <a:endParaRPr lang="ru-RU"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31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89130"/>
          </a:xfrm>
          <a:ln w="12700" cap="rnd">
            <a:solidFill>
              <a:schemeClr val="accent1"/>
            </a:solidFill>
            <a:prstDash val="sysDot"/>
          </a:ln>
        </p:spPr>
        <p:txBody>
          <a:bodyPr>
            <a:noAutofit/>
          </a:bodyPr>
          <a:lstStyle/>
          <a:p>
            <a:pPr marL="0" indent="0" algn="just">
              <a:spcBef>
                <a:spcPts val="0"/>
              </a:spcBef>
              <a:buNone/>
            </a:pPr>
            <a:r>
              <a:rPr lang="ru-RU" b="1" dirty="0" smtClean="0">
                <a:solidFill>
                  <a:srgbClr val="0070C0"/>
                </a:solidFill>
                <a:latin typeface="Calibri" panose="020F0502020204030204" pitchFamily="34" charset="0"/>
              </a:rPr>
              <a:t>Примечания:</a:t>
            </a:r>
          </a:p>
          <a:p>
            <a:pPr marL="514350" indent="-514350" algn="just">
              <a:spcBef>
                <a:spcPts val="0"/>
              </a:spcBef>
              <a:buAutoNum type="arabicPeriod"/>
            </a:pPr>
            <a:r>
              <a:rPr lang="ru-RU" b="1" dirty="0" smtClean="0">
                <a:solidFill>
                  <a:srgbClr val="0070C0"/>
                </a:solidFill>
                <a:latin typeface="Calibri" panose="020F0502020204030204" pitchFamily="34" charset="0"/>
              </a:rPr>
              <a:t>Все три решения дают одинаковый ответ.</a:t>
            </a:r>
          </a:p>
          <a:p>
            <a:pPr marL="514350" indent="-514350" algn="just">
              <a:spcBef>
                <a:spcPts val="0"/>
              </a:spcBef>
              <a:buAutoNum type="arabicPeriod"/>
            </a:pPr>
            <a:r>
              <a:rPr lang="ru-RU" b="1" dirty="0" smtClean="0">
                <a:solidFill>
                  <a:srgbClr val="0070C0"/>
                </a:solidFill>
                <a:latin typeface="Calibri" panose="020F0502020204030204" pitchFamily="34" charset="0"/>
              </a:rPr>
              <a:t>Промежуточная корректировка +7,78% является повышающей, когда мы рассчитываем стоимость ОА через ОО, а корректировка -7,22% является понижающей, когда мы ищем стоимость ОО через ОА.</a:t>
            </a:r>
          </a:p>
          <a:p>
            <a:pPr marL="514350" indent="-514350" algn="just">
              <a:spcBef>
                <a:spcPts val="0"/>
              </a:spcBef>
              <a:buAutoNum type="arabicPeriod"/>
            </a:pPr>
            <a:r>
              <a:rPr lang="ru-RU" b="1" dirty="0" smtClean="0">
                <a:solidFill>
                  <a:srgbClr val="0070C0"/>
                </a:solidFill>
                <a:latin typeface="Calibri" panose="020F0502020204030204" pitchFamily="34" charset="0"/>
              </a:rPr>
              <a:t>При использовании стоимостей, отличных от единицы, корректировки +7,78% и -7,22% становятся ДЕНЬГАМИ, но на результат это не влияет.</a:t>
            </a:r>
          </a:p>
          <a:p>
            <a:pPr marL="514350" indent="-514350" algn="just">
              <a:spcBef>
                <a:spcPts val="0"/>
              </a:spcBef>
              <a:buAutoNum type="arabicPeriod"/>
            </a:pPr>
            <a:r>
              <a:rPr lang="ru-RU" b="1" dirty="0" smtClean="0">
                <a:solidFill>
                  <a:srgbClr val="0070C0"/>
                </a:solidFill>
                <a:latin typeface="Calibri" panose="020F0502020204030204" pitchFamily="34" charset="0"/>
              </a:rPr>
              <a:t>Не путать корректировки при определении стоимостей ОО и ОА с итоговой корректировкой, требуемой по условию задачи.</a:t>
            </a:r>
          </a:p>
          <a:p>
            <a:pPr marL="514350" indent="-514350" algn="just">
              <a:spcBef>
                <a:spcPts val="0"/>
              </a:spcBef>
              <a:buAutoNum type="arabicPeriod"/>
            </a:pPr>
            <a:r>
              <a:rPr lang="ru-RU" b="1" dirty="0" smtClean="0">
                <a:solidFill>
                  <a:srgbClr val="0070C0"/>
                </a:solidFill>
                <a:latin typeface="Calibri" panose="020F0502020204030204" pitchFamily="34" charset="0"/>
              </a:rPr>
              <a:t>Мы должны определить именно стоимости ОО и ОА, и когда мы используем +7,78%, то это не что иное как «ОА дороже ОО на 7,78%», а при использовании корректировки -7,22% - «ОО дешевле ОА на 7,22%». Просто разные базы расчёта в зависимости от решения.</a:t>
            </a:r>
          </a:p>
          <a:p>
            <a:pPr marL="514350" indent="-514350" algn="just">
              <a:spcBef>
                <a:spcPts val="0"/>
              </a:spcBef>
              <a:buFont typeface="Arial" panose="020B0604020202020204" pitchFamily="34" charset="0"/>
              <a:buAutoNum type="arabicPeriod"/>
            </a:pPr>
            <a:r>
              <a:rPr lang="ru-RU" b="1" dirty="0">
                <a:solidFill>
                  <a:srgbClr val="0070C0"/>
                </a:solidFill>
                <a:latin typeface="Calibri" panose="020F0502020204030204" pitchFamily="34" charset="0"/>
              </a:rPr>
              <a:t>На экзамене засчитывают ответ 0,93, </a:t>
            </a:r>
            <a:r>
              <a:rPr lang="ru-RU" b="1" dirty="0" smtClean="0">
                <a:solidFill>
                  <a:srgbClr val="0070C0"/>
                </a:solidFill>
                <a:latin typeface="Calibri" panose="020F0502020204030204" pitchFamily="34" charset="0"/>
              </a:rPr>
              <a:t>а не </a:t>
            </a:r>
            <a:r>
              <a:rPr lang="ru-RU" b="1" dirty="0">
                <a:solidFill>
                  <a:srgbClr val="0070C0"/>
                </a:solidFill>
                <a:latin typeface="Calibri" panose="020F0502020204030204" pitchFamily="34" charset="0"/>
              </a:rPr>
              <a:t>+7,78% </a:t>
            </a:r>
            <a:r>
              <a:rPr lang="ru-RU" b="1" dirty="0" smtClean="0">
                <a:solidFill>
                  <a:srgbClr val="0070C0"/>
                </a:solidFill>
                <a:latin typeface="Calibri" panose="020F0502020204030204" pitchFamily="34" charset="0"/>
              </a:rPr>
              <a:t>или </a:t>
            </a:r>
            <a:r>
              <a:rPr lang="ru-RU" b="1" dirty="0">
                <a:solidFill>
                  <a:srgbClr val="0070C0"/>
                </a:solidFill>
                <a:latin typeface="Calibri" panose="020F0502020204030204" pitchFamily="34" charset="0"/>
              </a:rPr>
              <a:t>-7,22</a:t>
            </a:r>
            <a:r>
              <a:rPr lang="ru-RU" b="1" dirty="0" smtClean="0">
                <a:solidFill>
                  <a:srgbClr val="0070C0"/>
                </a:solidFill>
                <a:latin typeface="Calibri" panose="020F0502020204030204" pitchFamily="34" charset="0"/>
              </a:rPr>
              <a:t>%. </a:t>
            </a:r>
            <a:endParaRPr lang="ru-RU" b="1" dirty="0">
              <a:solidFill>
                <a:srgbClr val="0070C0"/>
              </a:solidFill>
              <a:latin typeface="Calibri" panose="020F0502020204030204" pitchFamily="34" charset="0"/>
            </a:endParaRPr>
          </a:p>
          <a:p>
            <a:pPr marL="514350" indent="-514350" algn="just">
              <a:spcBef>
                <a:spcPts val="0"/>
              </a:spcBef>
              <a:buAutoNum type="arabicPeriod"/>
            </a:pPr>
            <a:endParaRPr lang="ru-RU" b="1" dirty="0" smtClean="0">
              <a:solidFill>
                <a:srgbClr val="0070C0"/>
              </a:solidFill>
              <a:latin typeface="Calibri" panose="020F0502020204030204" pitchFamily="34" charset="0"/>
            </a:endParaRPr>
          </a:p>
          <a:p>
            <a:pPr marL="0" indent="0" algn="just">
              <a:spcBef>
                <a:spcPts val="0"/>
              </a:spcBef>
              <a:buNone/>
            </a:pPr>
            <a:endParaRPr lang="ru-RU" b="1" dirty="0" smtClean="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2.13. - </a:t>
            </a:r>
            <a:r>
              <a:rPr lang="ru-RU" sz="3600" b="1" dirty="0" smtClean="0">
                <a:solidFill>
                  <a:srgbClr val="0070C0"/>
                </a:solidFill>
                <a:latin typeface="+mn-lt"/>
              </a:rPr>
              <a:t>решение</a:t>
            </a:r>
            <a:endParaRPr lang="ru-RU" sz="2000" dirty="0">
              <a:solidFill>
                <a:srgbClr val="0070C0"/>
              </a:solidFill>
              <a:latin typeface="+mn-lt"/>
            </a:endParaRPr>
          </a:p>
        </p:txBody>
      </p:sp>
    </p:spTree>
    <p:extLst>
      <p:ext uri="{BB962C8B-B14F-4D97-AF65-F5344CB8AC3E}">
        <p14:creationId xmlns:p14="http://schemas.microsoft.com/office/powerpoint/2010/main" val="25335146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Оценить гидравлическую тележку грузоподъемностью 1 т с длиной рельсов 12 м. Для расчета использовать корректировку на длину рельсов. Аналоги - гидравлическая тележка грузоподъемностью 1 т с длиной рельсов 5 м, цена 40 000 руб. и гидравлическая тележка грузоподъемностью 1 т с длиной рельсов 15 м, цена 49 000 руб.</a:t>
            </a: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a:t>
            </a:r>
            <a:r>
              <a:rPr lang="ru-RU" sz="3600" b="1" dirty="0" smtClean="0">
                <a:solidFill>
                  <a:srgbClr val="0070C0"/>
                </a:solidFill>
                <a:latin typeface="+mn-lt"/>
              </a:rPr>
              <a:t>22</a:t>
            </a:r>
            <a:endParaRPr lang="ru-RU" sz="2000" dirty="0">
              <a:solidFill>
                <a:srgbClr val="0070C0"/>
              </a:solidFill>
              <a:latin typeface="+mn-lt"/>
            </a:endParaRPr>
          </a:p>
        </p:txBody>
      </p:sp>
    </p:spTree>
    <p:extLst>
      <p:ext uri="{BB962C8B-B14F-4D97-AF65-F5344CB8AC3E}">
        <p14:creationId xmlns:p14="http://schemas.microsoft.com/office/powerpoint/2010/main" val="3586790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dirty="0" smtClean="0">
                <a:solidFill>
                  <a:srgbClr val="0070C0"/>
                </a:solidFill>
              </a:rPr>
              <a:t>Абсолютная корректировка на длину рельсов. Особая внимательность к знаку корректировки: длина рельсов у объекта меньше – добавляем (корректировка со знаком плюс); больше – укорачиваем (минус). </a:t>
            </a:r>
          </a:p>
          <a:p>
            <a:pPr marL="0" indent="0" algn="just">
              <a:spcBef>
                <a:spcPts val="0"/>
              </a:spcBef>
              <a:spcAft>
                <a:spcPts val="0"/>
              </a:spcAft>
              <a:buNone/>
            </a:pPr>
            <a:r>
              <a:rPr lang="ru-RU" dirty="0" smtClean="0">
                <a:solidFill>
                  <a:srgbClr val="0070C0"/>
                </a:solidFill>
              </a:rPr>
              <a:t>  1. Определяем стоимость 1 метра рельсового пути:</a:t>
            </a:r>
          </a:p>
          <a:p>
            <a:pPr marL="0" indent="0" algn="ctr">
              <a:spcBef>
                <a:spcPts val="0"/>
              </a:spcBef>
              <a:spcAft>
                <a:spcPts val="0"/>
              </a:spcAft>
              <a:buNone/>
            </a:pPr>
            <a:endParaRPr lang="ru-RU" b="1" dirty="0" smtClean="0">
              <a:solidFill>
                <a:srgbClr val="0070C0"/>
              </a:solidFill>
            </a:endParaRPr>
          </a:p>
          <a:p>
            <a:pPr marL="0" indent="0" algn="ctr">
              <a:spcBef>
                <a:spcPts val="0"/>
              </a:spcBef>
              <a:spcAft>
                <a:spcPts val="0"/>
              </a:spcAft>
              <a:buNone/>
            </a:pPr>
            <a:r>
              <a:rPr lang="ru-RU" b="1" dirty="0" smtClean="0">
                <a:solidFill>
                  <a:srgbClr val="0070C0"/>
                </a:solidFill>
              </a:rPr>
              <a:t>( 49 000 – 40 000 ) / ( 15 - 5 ) = 900 р.</a:t>
            </a:r>
          </a:p>
          <a:p>
            <a:pPr marL="0" indent="0" algn="just">
              <a:spcBef>
                <a:spcPts val="0"/>
              </a:spcBef>
              <a:spcAft>
                <a:spcPts val="0"/>
              </a:spcAft>
              <a:buNone/>
            </a:pPr>
            <a:endParaRPr lang="ru-RU" dirty="0" smtClean="0">
              <a:solidFill>
                <a:srgbClr val="0070C0"/>
              </a:solidFill>
            </a:endParaRPr>
          </a:p>
          <a:p>
            <a:pPr marL="0" indent="0" algn="just">
              <a:spcBef>
                <a:spcPts val="0"/>
              </a:spcBef>
              <a:spcAft>
                <a:spcPts val="0"/>
              </a:spcAft>
              <a:buNone/>
            </a:pPr>
            <a:r>
              <a:rPr lang="ru-RU" dirty="0" smtClean="0">
                <a:solidFill>
                  <a:srgbClr val="0070C0"/>
                </a:solidFill>
              </a:rPr>
              <a:t> 2. </a:t>
            </a:r>
            <a:r>
              <a:rPr lang="ru-RU" dirty="0">
                <a:solidFill>
                  <a:srgbClr val="0070C0"/>
                </a:solidFill>
              </a:rPr>
              <a:t>Определяем стоимость </a:t>
            </a:r>
            <a:r>
              <a:rPr lang="ru-RU" dirty="0" smtClean="0">
                <a:solidFill>
                  <a:srgbClr val="0070C0"/>
                </a:solidFill>
              </a:rPr>
              <a:t>объекта от любого из аналогов:</a:t>
            </a:r>
            <a:endParaRPr lang="ru-RU" dirty="0">
              <a:solidFill>
                <a:srgbClr val="0070C0"/>
              </a:solidFill>
            </a:endParaRPr>
          </a:p>
          <a:p>
            <a:pPr marL="0" indent="0" algn="ctr">
              <a:spcBef>
                <a:spcPts val="0"/>
              </a:spcBef>
              <a:spcAft>
                <a:spcPts val="0"/>
              </a:spcAft>
              <a:buNone/>
            </a:pPr>
            <a:endParaRPr lang="ru-RU" b="1" dirty="0">
              <a:solidFill>
                <a:srgbClr val="0070C0"/>
              </a:solidFill>
            </a:endParaRPr>
          </a:p>
          <a:p>
            <a:pPr marL="0" indent="0" algn="ctr">
              <a:spcBef>
                <a:spcPts val="0"/>
              </a:spcBef>
              <a:spcAft>
                <a:spcPts val="0"/>
              </a:spcAft>
              <a:buNone/>
            </a:pPr>
            <a:r>
              <a:rPr lang="ru-RU" b="1" dirty="0" smtClean="0">
                <a:solidFill>
                  <a:srgbClr val="0070C0"/>
                </a:solidFill>
              </a:rPr>
              <a:t>40 000 + ( 12 – 5 ) × 900 = 46 300р.</a:t>
            </a:r>
          </a:p>
          <a:p>
            <a:pPr marL="0" indent="0" algn="ctr">
              <a:spcBef>
                <a:spcPts val="0"/>
              </a:spcBef>
              <a:spcAft>
                <a:spcPts val="0"/>
              </a:spcAft>
              <a:buNone/>
            </a:pPr>
            <a:r>
              <a:rPr lang="ru-RU" dirty="0" smtClean="0">
                <a:solidFill>
                  <a:srgbClr val="0070C0"/>
                </a:solidFill>
              </a:rPr>
              <a:t>или:</a:t>
            </a:r>
          </a:p>
          <a:p>
            <a:pPr marL="0" indent="0" algn="ctr">
              <a:spcBef>
                <a:spcPts val="0"/>
              </a:spcBef>
              <a:spcAft>
                <a:spcPts val="0"/>
              </a:spcAft>
              <a:buNone/>
            </a:pPr>
            <a:r>
              <a:rPr lang="ru-RU" b="1" dirty="0" smtClean="0">
                <a:solidFill>
                  <a:srgbClr val="0070C0"/>
                </a:solidFill>
              </a:rPr>
              <a:t>49 </a:t>
            </a:r>
            <a:r>
              <a:rPr lang="ru-RU" b="1" dirty="0">
                <a:solidFill>
                  <a:srgbClr val="0070C0"/>
                </a:solidFill>
              </a:rPr>
              <a:t>000 –</a:t>
            </a:r>
            <a:r>
              <a:rPr lang="ru-RU" b="1" dirty="0" smtClean="0">
                <a:solidFill>
                  <a:srgbClr val="0070C0"/>
                </a:solidFill>
              </a:rPr>
              <a:t> </a:t>
            </a:r>
            <a:r>
              <a:rPr lang="ru-RU" b="1" dirty="0">
                <a:solidFill>
                  <a:srgbClr val="0070C0"/>
                </a:solidFill>
              </a:rPr>
              <a:t>( </a:t>
            </a:r>
            <a:r>
              <a:rPr lang="ru-RU" b="1" dirty="0" smtClean="0">
                <a:solidFill>
                  <a:srgbClr val="0070C0"/>
                </a:solidFill>
              </a:rPr>
              <a:t>15 </a:t>
            </a:r>
            <a:r>
              <a:rPr lang="ru-RU" b="1" dirty="0">
                <a:solidFill>
                  <a:srgbClr val="0070C0"/>
                </a:solidFill>
              </a:rPr>
              <a:t>– </a:t>
            </a:r>
            <a:r>
              <a:rPr lang="ru-RU" b="1" dirty="0" smtClean="0">
                <a:solidFill>
                  <a:srgbClr val="0070C0"/>
                </a:solidFill>
              </a:rPr>
              <a:t>12 </a:t>
            </a:r>
            <a:r>
              <a:rPr lang="ru-RU" b="1" dirty="0">
                <a:solidFill>
                  <a:srgbClr val="0070C0"/>
                </a:solidFill>
              </a:rPr>
              <a:t>) × 900 = 46 300р</a:t>
            </a:r>
            <a:r>
              <a:rPr lang="ru-RU" b="1" dirty="0" smtClean="0">
                <a:solidFill>
                  <a:srgbClr val="0070C0"/>
                </a:solidFill>
              </a:rPr>
              <a:t>.</a:t>
            </a:r>
          </a:p>
          <a:p>
            <a:pPr marL="0" indent="0" algn="ctr">
              <a:spcBef>
                <a:spcPts val="0"/>
              </a:spcBef>
              <a:spcAft>
                <a:spcPts val="0"/>
              </a:spcAft>
              <a:buNone/>
            </a:pPr>
            <a:r>
              <a:rPr lang="ru-RU" dirty="0">
                <a:solidFill>
                  <a:srgbClr val="0070C0"/>
                </a:solidFill>
              </a:rPr>
              <a:t>или:</a:t>
            </a:r>
          </a:p>
          <a:p>
            <a:pPr marL="0" indent="0" algn="ctr">
              <a:spcBef>
                <a:spcPts val="0"/>
              </a:spcBef>
              <a:spcAft>
                <a:spcPts val="0"/>
              </a:spcAft>
              <a:buNone/>
            </a:pPr>
            <a:r>
              <a:rPr lang="ru-RU" b="1" dirty="0">
                <a:solidFill>
                  <a:srgbClr val="0070C0"/>
                </a:solidFill>
              </a:rPr>
              <a:t>49 000 </a:t>
            </a:r>
            <a:r>
              <a:rPr lang="ru-RU" b="1" dirty="0" smtClean="0">
                <a:solidFill>
                  <a:srgbClr val="0070C0"/>
                </a:solidFill>
              </a:rPr>
              <a:t>+ </a:t>
            </a:r>
            <a:r>
              <a:rPr lang="ru-RU" b="1" dirty="0">
                <a:solidFill>
                  <a:srgbClr val="0070C0"/>
                </a:solidFill>
              </a:rPr>
              <a:t>( </a:t>
            </a:r>
            <a:r>
              <a:rPr lang="ru-RU" b="1" dirty="0" smtClean="0">
                <a:solidFill>
                  <a:srgbClr val="0070C0"/>
                </a:solidFill>
              </a:rPr>
              <a:t>12 </a:t>
            </a:r>
            <a:r>
              <a:rPr lang="ru-RU" b="1" dirty="0">
                <a:solidFill>
                  <a:srgbClr val="0070C0"/>
                </a:solidFill>
              </a:rPr>
              <a:t>– </a:t>
            </a:r>
            <a:r>
              <a:rPr lang="ru-RU" b="1" dirty="0" smtClean="0">
                <a:solidFill>
                  <a:srgbClr val="0070C0"/>
                </a:solidFill>
              </a:rPr>
              <a:t>15 </a:t>
            </a:r>
            <a:r>
              <a:rPr lang="ru-RU" b="1" dirty="0">
                <a:solidFill>
                  <a:srgbClr val="0070C0"/>
                </a:solidFill>
              </a:rPr>
              <a:t>) × 900 = 46 300р.</a:t>
            </a:r>
          </a:p>
          <a:p>
            <a:pPr marL="0" indent="0" algn="ctr">
              <a:spcBef>
                <a:spcPts val="0"/>
              </a:spcBef>
              <a:spcAft>
                <a:spcPts val="0"/>
              </a:spcAft>
              <a:buNone/>
            </a:pPr>
            <a:endParaRPr lang="ru-RU" b="1" dirty="0">
              <a:solidFill>
                <a:srgbClr val="0070C0"/>
              </a:solidFill>
            </a:endParaRPr>
          </a:p>
        </p:txBody>
      </p:sp>
      <p:pic>
        <p:nvPicPr>
          <p:cNvPr id="4" name="Picture 2" descr="C:\Users\Ильин МО\Desktop\Картинки\logo.png">
            <a:extLst>
              <a:ext uri="{FF2B5EF4-FFF2-40B4-BE49-F238E27FC236}">
                <a16:creationId xmlns="" xmlns:a16="http://schemas.microsoft.com/office/drawing/2014/main"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2.</a:t>
            </a:r>
            <a:r>
              <a:rPr lang="ru-RU" sz="3600" b="1" dirty="0" smtClean="0">
                <a:solidFill>
                  <a:srgbClr val="0070C0"/>
                </a:solidFill>
                <a:latin typeface="+mn-lt"/>
              </a:rPr>
              <a:t>22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3116590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рыночную стоимость производственной линии методом капитализации дохода при линейном возврате капитала. ПВД = 100 000р., Среднегодовая загрузка 80%. ОР = 15% от ПВД. Ставка дисконтирования 20%. Нормативный срок жизни 35 лет, хронологический 10 лет, по мнению специалистов, остаточный срок службы объекта 20 лет.</a:t>
            </a:r>
          </a:p>
          <a:p>
            <a:pPr marL="0" indent="0" algn="just">
              <a:spcBef>
                <a:spcPts val="0"/>
              </a:spcBef>
              <a:buNone/>
            </a:pPr>
            <a:endParaRPr lang="ru-RU" b="1" dirty="0">
              <a:solidFill>
                <a:srgbClr val="0070C0"/>
              </a:solidFill>
            </a:endParaRPr>
          </a:p>
          <a:p>
            <a:pPr marL="0" indent="0" algn="just">
              <a:spcBef>
                <a:spcPts val="0"/>
              </a:spcBef>
              <a:buNone/>
            </a:pPr>
            <a:r>
              <a:rPr lang="ru-RU" b="1" dirty="0">
                <a:solidFill>
                  <a:srgbClr val="0070C0"/>
                </a:solidFill>
              </a:rPr>
              <a:t>Варианты ответов:</a:t>
            </a:r>
          </a:p>
          <a:p>
            <a:pPr marL="0" indent="0" algn="just">
              <a:spcBef>
                <a:spcPts val="0"/>
              </a:spcBef>
              <a:buNone/>
            </a:pPr>
            <a:r>
              <a:rPr lang="ru-RU" b="1" dirty="0">
                <a:solidFill>
                  <a:srgbClr val="0070C0"/>
                </a:solidFill>
              </a:rPr>
              <a:t>1) 260 000 руб.</a:t>
            </a:r>
          </a:p>
          <a:p>
            <a:pPr marL="0" indent="0" algn="just">
              <a:spcBef>
                <a:spcPts val="0"/>
              </a:spcBef>
              <a:buNone/>
            </a:pPr>
            <a:r>
              <a:rPr lang="ru-RU" b="1" dirty="0">
                <a:solidFill>
                  <a:srgbClr val="0070C0"/>
                </a:solidFill>
              </a:rPr>
              <a:t>2) 270 833 руб.</a:t>
            </a:r>
          </a:p>
          <a:p>
            <a:pPr marL="0" indent="0" algn="just">
              <a:spcBef>
                <a:spcPts val="0"/>
              </a:spcBef>
              <a:buNone/>
            </a:pPr>
            <a:r>
              <a:rPr lang="ru-RU" b="1" dirty="0">
                <a:solidFill>
                  <a:srgbClr val="0070C0"/>
                </a:solidFill>
              </a:rPr>
              <a:t>3) 272 000 руб.</a:t>
            </a:r>
          </a:p>
          <a:p>
            <a:pPr marL="0" indent="0" algn="just">
              <a:spcBef>
                <a:spcPts val="0"/>
              </a:spcBef>
              <a:buNone/>
            </a:pPr>
            <a:r>
              <a:rPr lang="ru-RU" b="1" dirty="0">
                <a:solidFill>
                  <a:srgbClr val="0070C0"/>
                </a:solidFill>
              </a:rPr>
              <a:t>4) 325 000 руб.</a:t>
            </a:r>
          </a:p>
          <a:p>
            <a:pPr marL="0" indent="0" algn="just">
              <a:spcBef>
                <a:spcPts val="0"/>
              </a:spcBef>
              <a:buNone/>
            </a:pPr>
            <a:r>
              <a:rPr lang="ru-RU" b="1" dirty="0">
                <a:solidFill>
                  <a:srgbClr val="0070C0"/>
                </a:solidFill>
              </a:rPr>
              <a:t>5) 380 000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3.</a:t>
            </a:r>
            <a:r>
              <a:rPr lang="ru-RU" sz="3600" b="1" dirty="0" smtClean="0">
                <a:solidFill>
                  <a:srgbClr val="0070C0"/>
                </a:solidFill>
                <a:latin typeface="+mn-lt"/>
              </a:rPr>
              <a:t>1</a:t>
            </a:r>
            <a:endParaRPr lang="ru-RU" sz="2000" dirty="0">
              <a:solidFill>
                <a:srgbClr val="0070C0"/>
              </a:solidFill>
              <a:latin typeface="+mn-lt"/>
            </a:endParaRPr>
          </a:p>
        </p:txBody>
      </p:sp>
    </p:spTree>
    <p:extLst>
      <p:ext uri="{BB962C8B-B14F-4D97-AF65-F5344CB8AC3E}">
        <p14:creationId xmlns:p14="http://schemas.microsoft.com/office/powerpoint/2010/main" val="2201183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sz="2600" dirty="0">
                <a:solidFill>
                  <a:srgbClr val="0070C0"/>
                </a:solidFill>
              </a:rPr>
              <a:t>   1. Определяем ДВД:</a:t>
            </a:r>
          </a:p>
          <a:p>
            <a:pPr marL="0" indent="0" algn="ctr">
              <a:spcBef>
                <a:spcPts val="0"/>
              </a:spcBef>
              <a:spcAft>
                <a:spcPts val="0"/>
              </a:spcAft>
              <a:buNone/>
            </a:pPr>
            <a:r>
              <a:rPr lang="ru-RU" b="1" dirty="0">
                <a:solidFill>
                  <a:srgbClr val="0070C0"/>
                </a:solidFill>
              </a:rPr>
              <a:t>ДВД = ПВД × загрузка = 100 000 × 80% = 80 000р.</a:t>
            </a:r>
          </a:p>
          <a:p>
            <a:pPr marL="0" indent="0" algn="just">
              <a:spcBef>
                <a:spcPts val="0"/>
              </a:spcBef>
              <a:spcAft>
                <a:spcPts val="0"/>
              </a:spcAft>
              <a:buNone/>
            </a:pPr>
            <a:r>
              <a:rPr lang="ru-RU" sz="2600" dirty="0">
                <a:solidFill>
                  <a:srgbClr val="0070C0"/>
                </a:solidFill>
              </a:rPr>
              <a:t>   2. Определяем операционные расходы:</a:t>
            </a:r>
          </a:p>
          <a:p>
            <a:pPr marL="0" indent="0" algn="ctr">
              <a:spcBef>
                <a:spcPts val="0"/>
              </a:spcBef>
              <a:spcAft>
                <a:spcPts val="0"/>
              </a:spcAft>
              <a:buNone/>
            </a:pPr>
            <a:r>
              <a:rPr lang="ru-RU" b="1" dirty="0">
                <a:solidFill>
                  <a:srgbClr val="0070C0"/>
                </a:solidFill>
              </a:rPr>
              <a:t>ОР = 100 000 × 15% = 15 000р.</a:t>
            </a:r>
          </a:p>
          <a:p>
            <a:pPr marL="0" indent="0" algn="just">
              <a:spcBef>
                <a:spcPts val="0"/>
              </a:spcBef>
              <a:spcAft>
                <a:spcPts val="0"/>
              </a:spcAft>
              <a:buNone/>
            </a:pPr>
            <a:r>
              <a:rPr lang="ru-RU" sz="2600" dirty="0">
                <a:solidFill>
                  <a:srgbClr val="0070C0"/>
                </a:solidFill>
              </a:rPr>
              <a:t>   3. Определяем ЧОД:</a:t>
            </a:r>
          </a:p>
          <a:p>
            <a:pPr marL="0" indent="0" algn="ctr">
              <a:spcBef>
                <a:spcPts val="0"/>
              </a:spcBef>
              <a:spcAft>
                <a:spcPts val="0"/>
              </a:spcAft>
              <a:buNone/>
            </a:pPr>
            <a:r>
              <a:rPr lang="ru-RU" b="1" dirty="0">
                <a:solidFill>
                  <a:srgbClr val="0070C0"/>
                </a:solidFill>
              </a:rPr>
              <a:t>ЧОД = 80 000 – 15 000 = 65 000р.</a:t>
            </a:r>
          </a:p>
          <a:p>
            <a:pPr marL="0" indent="0" algn="just">
              <a:spcBef>
                <a:spcPts val="0"/>
              </a:spcBef>
              <a:spcAft>
                <a:spcPts val="0"/>
              </a:spcAft>
              <a:buNone/>
            </a:pPr>
            <a:r>
              <a:rPr lang="ru-RU" sz="2600" dirty="0">
                <a:solidFill>
                  <a:srgbClr val="0070C0"/>
                </a:solidFill>
              </a:rPr>
              <a:t>   4. Определяем норму возврата:</a:t>
            </a:r>
          </a:p>
          <a:p>
            <a:pPr marL="0" indent="0" algn="ctr">
              <a:spcBef>
                <a:spcPts val="0"/>
              </a:spcBef>
              <a:spcAft>
                <a:spcPts val="0"/>
              </a:spcAft>
              <a:buNone/>
            </a:pPr>
            <a:r>
              <a:rPr lang="ru-RU" b="1" dirty="0">
                <a:solidFill>
                  <a:srgbClr val="0070C0"/>
                </a:solidFill>
              </a:rPr>
              <a:t>1 / 20 = 0,05 или 5%</a:t>
            </a:r>
          </a:p>
          <a:p>
            <a:pPr marL="0" indent="0" algn="just">
              <a:spcBef>
                <a:spcPts val="0"/>
              </a:spcBef>
              <a:spcAft>
                <a:spcPts val="0"/>
              </a:spcAft>
              <a:buNone/>
            </a:pPr>
            <a:r>
              <a:rPr lang="ru-RU" sz="2600" dirty="0">
                <a:solidFill>
                  <a:srgbClr val="0070C0"/>
                </a:solidFill>
              </a:rPr>
              <a:t>   5. Определяем ставку капитализации:</a:t>
            </a:r>
          </a:p>
          <a:p>
            <a:pPr marL="0" indent="0" algn="ctr">
              <a:spcBef>
                <a:spcPts val="0"/>
              </a:spcBef>
              <a:spcAft>
                <a:spcPts val="0"/>
              </a:spcAft>
              <a:buNone/>
            </a:pPr>
            <a:r>
              <a:rPr lang="en-US" b="1" dirty="0">
                <a:solidFill>
                  <a:srgbClr val="0070C0"/>
                </a:solidFill>
              </a:rPr>
              <a:t>R</a:t>
            </a:r>
            <a:r>
              <a:rPr lang="ru-RU" b="1" dirty="0">
                <a:solidFill>
                  <a:srgbClr val="0070C0"/>
                </a:solidFill>
              </a:rPr>
              <a:t> = 20% + 5% = 25%</a:t>
            </a:r>
          </a:p>
          <a:p>
            <a:pPr marL="0" indent="0" algn="just">
              <a:spcBef>
                <a:spcPts val="0"/>
              </a:spcBef>
              <a:spcAft>
                <a:spcPts val="0"/>
              </a:spcAft>
              <a:buNone/>
            </a:pPr>
            <a:r>
              <a:rPr lang="ru-RU" sz="2600" dirty="0">
                <a:solidFill>
                  <a:srgbClr val="0070C0"/>
                </a:solidFill>
              </a:rPr>
              <a:t>   6. Определяем рыночную стоимость методом капитализации:</a:t>
            </a:r>
          </a:p>
          <a:p>
            <a:pPr marL="0" indent="0" algn="ctr">
              <a:spcBef>
                <a:spcPts val="0"/>
              </a:spcBef>
              <a:spcAft>
                <a:spcPts val="0"/>
              </a:spcAft>
              <a:buNone/>
            </a:pPr>
            <a:r>
              <a:rPr lang="en-US" b="1" dirty="0">
                <a:solidFill>
                  <a:srgbClr val="0070C0"/>
                </a:solidFill>
              </a:rPr>
              <a:t>PV = </a:t>
            </a:r>
            <a:r>
              <a:rPr lang="ru-RU" b="1" dirty="0">
                <a:solidFill>
                  <a:srgbClr val="0070C0"/>
                </a:solidFill>
              </a:rPr>
              <a:t>6</a:t>
            </a:r>
            <a:r>
              <a:rPr lang="en-US" b="1" dirty="0">
                <a:solidFill>
                  <a:srgbClr val="0070C0"/>
                </a:solidFill>
              </a:rPr>
              <a:t>5 000 / 0,25 = </a:t>
            </a:r>
            <a:r>
              <a:rPr lang="ru-RU" b="1" dirty="0">
                <a:solidFill>
                  <a:srgbClr val="0070C0"/>
                </a:solidFill>
              </a:rPr>
              <a:t>26</a:t>
            </a:r>
            <a:r>
              <a:rPr lang="en-US" b="1" dirty="0">
                <a:solidFill>
                  <a:srgbClr val="0070C0"/>
                </a:solidFill>
              </a:rPr>
              <a:t>0 000</a:t>
            </a:r>
            <a:r>
              <a:rPr lang="ru-RU" b="1" dirty="0">
                <a:solidFill>
                  <a:srgbClr val="0070C0"/>
                </a:solidFill>
              </a:rPr>
              <a:t>р.</a:t>
            </a:r>
          </a:p>
          <a:p>
            <a:pPr marL="0" indent="0" algn="just">
              <a:spcBef>
                <a:spcPts val="0"/>
              </a:spcBef>
              <a:spcAft>
                <a:spcPts val="0"/>
              </a:spcAft>
              <a:buNone/>
            </a:pPr>
            <a:r>
              <a:rPr lang="ru-RU" sz="2600" dirty="0">
                <a:solidFill>
                  <a:srgbClr val="0070C0"/>
                </a:solidFill>
              </a:rPr>
              <a:t>   </a:t>
            </a: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3.</a:t>
            </a:r>
            <a:r>
              <a:rPr lang="ru-RU" sz="3600" b="1" dirty="0" smtClean="0">
                <a:solidFill>
                  <a:srgbClr val="0070C0"/>
                </a:solidFill>
                <a:latin typeface="+mn-lt"/>
              </a:rPr>
              <a:t>1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31709802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buNone/>
            </a:pPr>
            <a:r>
              <a:rPr lang="ru-RU" b="1" dirty="0">
                <a:solidFill>
                  <a:srgbClr val="0070C0"/>
                </a:solidFill>
              </a:rPr>
              <a:t>  Определите рыночную стоимость производственной линии методом прямой капитализации.</a:t>
            </a:r>
            <a:r>
              <a:rPr lang="en-US" b="1" dirty="0">
                <a:solidFill>
                  <a:srgbClr val="0070C0"/>
                </a:solidFill>
              </a:rPr>
              <a:t> </a:t>
            </a:r>
            <a:r>
              <a:rPr lang="ru-RU" b="1" dirty="0">
                <a:solidFill>
                  <a:srgbClr val="0070C0"/>
                </a:solidFill>
              </a:rPr>
              <a:t>Оцениваемая линия способа приносить годовой потенциальный валовой доход в размере 2 000 000 руб. Недозагрузка составляет 5%. Эксплуатационные и прочие расходы при существующей загрузке составляют 1 200 000руб. Ставка дисконтирования 14%, норма возврата капитала 8%.</a:t>
            </a:r>
          </a:p>
          <a:p>
            <a:pPr marL="0" indent="0" algn="just">
              <a:spcBef>
                <a:spcPts val="0"/>
              </a:spcBef>
              <a:buNone/>
            </a:pPr>
            <a:endParaRPr lang="ru-RU" b="1" dirty="0">
              <a:solidFill>
                <a:srgbClr val="0070C0"/>
              </a:solidFill>
            </a:endParaRPr>
          </a:p>
          <a:p>
            <a:pPr marL="0" indent="0" algn="just">
              <a:spcBef>
                <a:spcPts val="0"/>
              </a:spcBef>
              <a:buNone/>
            </a:pPr>
            <a:r>
              <a:rPr lang="ru-RU" b="1" dirty="0">
                <a:solidFill>
                  <a:srgbClr val="0070C0"/>
                </a:solidFill>
              </a:rPr>
              <a:t>Варианты ответов:</a:t>
            </a:r>
          </a:p>
          <a:p>
            <a:pPr marL="0" indent="0" algn="just">
              <a:spcBef>
                <a:spcPts val="0"/>
              </a:spcBef>
              <a:buNone/>
            </a:pPr>
            <a:r>
              <a:rPr lang="ru-RU" b="1" dirty="0">
                <a:solidFill>
                  <a:srgbClr val="0070C0"/>
                </a:solidFill>
              </a:rPr>
              <a:t>1) 3 181 818 руб.</a:t>
            </a:r>
          </a:p>
          <a:p>
            <a:pPr marL="0" indent="0" algn="just">
              <a:spcBef>
                <a:spcPts val="0"/>
              </a:spcBef>
              <a:buNone/>
            </a:pPr>
            <a:r>
              <a:rPr lang="ru-RU" b="1" dirty="0">
                <a:solidFill>
                  <a:srgbClr val="0070C0"/>
                </a:solidFill>
              </a:rPr>
              <a:t>2) 3 454 545 руб.</a:t>
            </a:r>
          </a:p>
          <a:p>
            <a:pPr marL="0" indent="0" algn="just">
              <a:spcBef>
                <a:spcPts val="0"/>
              </a:spcBef>
              <a:buNone/>
            </a:pPr>
            <a:r>
              <a:rPr lang="ru-RU" b="1" dirty="0">
                <a:solidFill>
                  <a:srgbClr val="0070C0"/>
                </a:solidFill>
              </a:rPr>
              <a:t>3) 5 000 000 руб.</a:t>
            </a:r>
          </a:p>
          <a:p>
            <a:pPr marL="0" indent="0" algn="just">
              <a:spcBef>
                <a:spcPts val="0"/>
              </a:spcBef>
              <a:buNone/>
            </a:pPr>
            <a:r>
              <a:rPr lang="ru-RU" b="1" dirty="0">
                <a:solidFill>
                  <a:srgbClr val="0070C0"/>
                </a:solidFill>
              </a:rPr>
              <a:t>4) 8 750 000 руб.</a:t>
            </a:r>
          </a:p>
          <a:p>
            <a:pPr marL="0" indent="0" algn="just">
              <a:spcBef>
                <a:spcPts val="0"/>
              </a:spcBef>
              <a:buNone/>
            </a:pPr>
            <a:r>
              <a:rPr lang="ru-RU" b="1" dirty="0">
                <a:solidFill>
                  <a:srgbClr val="0070C0"/>
                </a:solidFill>
              </a:rPr>
              <a:t>5) 11 666 667 руб.</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3.</a:t>
            </a:r>
            <a:r>
              <a:rPr lang="ru-RU" sz="3600" b="1" dirty="0" smtClean="0">
                <a:solidFill>
                  <a:srgbClr val="0070C0"/>
                </a:solidFill>
                <a:latin typeface="+mn-lt"/>
              </a:rPr>
              <a:t>2</a:t>
            </a:r>
            <a:endParaRPr lang="ru-RU" sz="2000" dirty="0">
              <a:solidFill>
                <a:srgbClr val="0070C0"/>
              </a:solidFill>
              <a:latin typeface="+mn-lt"/>
            </a:endParaRPr>
          </a:p>
        </p:txBody>
      </p:sp>
    </p:spTree>
    <p:extLst>
      <p:ext uri="{BB962C8B-B14F-4D97-AF65-F5344CB8AC3E}">
        <p14:creationId xmlns:p14="http://schemas.microsoft.com/office/powerpoint/2010/main" val="1514990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1091588"/>
            <a:ext cx="11839074" cy="5561139"/>
          </a:xfrm>
          <a:ln w="12700" cap="rnd">
            <a:solidFill>
              <a:schemeClr val="accent1"/>
            </a:solidFill>
            <a:prstDash val="sysDot"/>
          </a:ln>
        </p:spPr>
        <p:txBody>
          <a:bodyPr>
            <a:noAutofit/>
          </a:bodyPr>
          <a:lstStyle/>
          <a:p>
            <a:pPr marL="0" indent="0" algn="just">
              <a:spcBef>
                <a:spcPts val="0"/>
              </a:spcBef>
              <a:spcAft>
                <a:spcPts val="0"/>
              </a:spcAft>
              <a:buNone/>
            </a:pPr>
            <a:r>
              <a:rPr lang="ru-RU" sz="2600" dirty="0">
                <a:solidFill>
                  <a:srgbClr val="0070C0"/>
                </a:solidFill>
              </a:rPr>
              <a:t>   1. Определяем ДВД:</a:t>
            </a:r>
          </a:p>
          <a:p>
            <a:pPr marL="0" indent="0" algn="ctr">
              <a:spcBef>
                <a:spcPts val="0"/>
              </a:spcBef>
              <a:spcAft>
                <a:spcPts val="0"/>
              </a:spcAft>
              <a:buNone/>
            </a:pPr>
            <a:r>
              <a:rPr lang="ru-RU" b="1" dirty="0">
                <a:solidFill>
                  <a:srgbClr val="0070C0"/>
                </a:solidFill>
              </a:rPr>
              <a:t>ДВД = ПВД × </a:t>
            </a:r>
            <a:r>
              <a:rPr lang="en-US" b="1" dirty="0">
                <a:solidFill>
                  <a:srgbClr val="0070C0"/>
                </a:solidFill>
              </a:rPr>
              <a:t>(1-</a:t>
            </a:r>
            <a:r>
              <a:rPr lang="ru-RU" b="1" dirty="0">
                <a:solidFill>
                  <a:srgbClr val="0070C0"/>
                </a:solidFill>
              </a:rPr>
              <a:t>недозагрузка) = 2 000 000 × (1 - 5%) = 1 900 000р.</a:t>
            </a:r>
          </a:p>
          <a:p>
            <a:pPr marL="0" indent="0" algn="just">
              <a:spcBef>
                <a:spcPts val="0"/>
              </a:spcBef>
              <a:spcAft>
                <a:spcPts val="0"/>
              </a:spcAft>
              <a:buNone/>
            </a:pPr>
            <a:endParaRPr lang="ru-RU" sz="2600" dirty="0">
              <a:solidFill>
                <a:srgbClr val="0070C0"/>
              </a:solidFill>
            </a:endParaRPr>
          </a:p>
          <a:p>
            <a:pPr marL="0" indent="0" algn="just">
              <a:spcBef>
                <a:spcPts val="0"/>
              </a:spcBef>
              <a:spcAft>
                <a:spcPts val="0"/>
              </a:spcAft>
              <a:buNone/>
            </a:pPr>
            <a:r>
              <a:rPr lang="ru-RU" sz="2600" dirty="0">
                <a:solidFill>
                  <a:srgbClr val="0070C0"/>
                </a:solidFill>
              </a:rPr>
              <a:t>   2. Определяем ЧОД:</a:t>
            </a:r>
          </a:p>
          <a:p>
            <a:pPr marL="0" indent="0" algn="ctr">
              <a:spcBef>
                <a:spcPts val="0"/>
              </a:spcBef>
              <a:spcAft>
                <a:spcPts val="0"/>
              </a:spcAft>
              <a:buNone/>
            </a:pPr>
            <a:r>
              <a:rPr lang="ru-RU" b="1" dirty="0">
                <a:solidFill>
                  <a:srgbClr val="0070C0"/>
                </a:solidFill>
              </a:rPr>
              <a:t>ЧОД = ДВД – Расходы = 1 900 000 – 1 200 000 = 700 000р.</a:t>
            </a:r>
          </a:p>
          <a:p>
            <a:pPr marL="0" indent="0" algn="just">
              <a:spcBef>
                <a:spcPts val="0"/>
              </a:spcBef>
              <a:spcAft>
                <a:spcPts val="0"/>
              </a:spcAft>
              <a:buNone/>
            </a:pPr>
            <a:r>
              <a:rPr lang="ru-RU" sz="2600" dirty="0">
                <a:solidFill>
                  <a:srgbClr val="0070C0"/>
                </a:solidFill>
              </a:rPr>
              <a:t>  </a:t>
            </a:r>
          </a:p>
          <a:p>
            <a:pPr marL="0" indent="0" algn="just">
              <a:spcBef>
                <a:spcPts val="0"/>
              </a:spcBef>
              <a:spcAft>
                <a:spcPts val="0"/>
              </a:spcAft>
              <a:buNone/>
            </a:pPr>
            <a:r>
              <a:rPr lang="ru-RU" sz="2600" dirty="0">
                <a:solidFill>
                  <a:srgbClr val="0070C0"/>
                </a:solidFill>
              </a:rPr>
              <a:t>   3. Определяем ставку капитализации:</a:t>
            </a:r>
          </a:p>
          <a:p>
            <a:pPr marL="0" indent="0" algn="ctr">
              <a:spcBef>
                <a:spcPts val="0"/>
              </a:spcBef>
              <a:spcAft>
                <a:spcPts val="0"/>
              </a:spcAft>
              <a:buNone/>
            </a:pPr>
            <a:r>
              <a:rPr lang="en-US" b="1" dirty="0">
                <a:solidFill>
                  <a:srgbClr val="0070C0"/>
                </a:solidFill>
              </a:rPr>
              <a:t>R</a:t>
            </a:r>
            <a:r>
              <a:rPr lang="ru-RU" b="1" dirty="0">
                <a:solidFill>
                  <a:srgbClr val="0070C0"/>
                </a:solidFill>
              </a:rPr>
              <a:t> = </a:t>
            </a:r>
            <a:r>
              <a:rPr lang="en-US" b="1" dirty="0">
                <a:solidFill>
                  <a:srgbClr val="0070C0"/>
                </a:solidFill>
              </a:rPr>
              <a:t>Y + SFF =</a:t>
            </a:r>
            <a:r>
              <a:rPr lang="ru-RU" b="1" dirty="0">
                <a:solidFill>
                  <a:srgbClr val="0070C0"/>
                </a:solidFill>
              </a:rPr>
              <a:t> 14% + 8% = 2</a:t>
            </a:r>
            <a:r>
              <a:rPr lang="en-US" b="1" dirty="0">
                <a:solidFill>
                  <a:srgbClr val="0070C0"/>
                </a:solidFill>
              </a:rPr>
              <a:t>2</a:t>
            </a:r>
            <a:r>
              <a:rPr lang="ru-RU" b="1" dirty="0">
                <a:solidFill>
                  <a:srgbClr val="0070C0"/>
                </a:solidFill>
              </a:rPr>
              <a:t>%</a:t>
            </a:r>
          </a:p>
          <a:p>
            <a:pPr marL="0" indent="0" algn="just">
              <a:spcBef>
                <a:spcPts val="0"/>
              </a:spcBef>
              <a:spcAft>
                <a:spcPts val="0"/>
              </a:spcAft>
              <a:buNone/>
            </a:pPr>
            <a:r>
              <a:rPr lang="ru-RU" sz="2600" dirty="0">
                <a:solidFill>
                  <a:srgbClr val="0070C0"/>
                </a:solidFill>
              </a:rPr>
              <a:t>  </a:t>
            </a:r>
          </a:p>
          <a:p>
            <a:pPr marL="0" indent="0" algn="just">
              <a:spcBef>
                <a:spcPts val="0"/>
              </a:spcBef>
              <a:spcAft>
                <a:spcPts val="0"/>
              </a:spcAft>
              <a:buNone/>
            </a:pPr>
            <a:r>
              <a:rPr lang="ru-RU" sz="2600" dirty="0">
                <a:solidFill>
                  <a:srgbClr val="0070C0"/>
                </a:solidFill>
              </a:rPr>
              <a:t>   4. Определяем рыночную стоимость методом капитализации:</a:t>
            </a:r>
          </a:p>
          <a:p>
            <a:pPr marL="0" indent="0" algn="ctr">
              <a:spcBef>
                <a:spcPts val="0"/>
              </a:spcBef>
              <a:spcAft>
                <a:spcPts val="0"/>
              </a:spcAft>
              <a:buNone/>
            </a:pPr>
            <a:r>
              <a:rPr lang="ru-RU" b="1" dirty="0">
                <a:solidFill>
                  <a:srgbClr val="0070C0"/>
                </a:solidFill>
              </a:rPr>
              <a:t>РС</a:t>
            </a:r>
            <a:r>
              <a:rPr lang="en-US" b="1" dirty="0">
                <a:solidFill>
                  <a:srgbClr val="0070C0"/>
                </a:solidFill>
              </a:rPr>
              <a:t> = </a:t>
            </a:r>
            <a:r>
              <a:rPr lang="ru-RU" b="1" dirty="0">
                <a:solidFill>
                  <a:srgbClr val="0070C0"/>
                </a:solidFill>
              </a:rPr>
              <a:t>700</a:t>
            </a:r>
            <a:r>
              <a:rPr lang="en-US" b="1" dirty="0">
                <a:solidFill>
                  <a:srgbClr val="0070C0"/>
                </a:solidFill>
              </a:rPr>
              <a:t> 000 / 0,2</a:t>
            </a:r>
            <a:r>
              <a:rPr lang="ru-RU" b="1" dirty="0">
                <a:solidFill>
                  <a:srgbClr val="0070C0"/>
                </a:solidFill>
              </a:rPr>
              <a:t>2</a:t>
            </a:r>
            <a:r>
              <a:rPr lang="en-US" b="1" dirty="0">
                <a:solidFill>
                  <a:srgbClr val="0070C0"/>
                </a:solidFill>
              </a:rPr>
              <a:t> =</a:t>
            </a:r>
            <a:r>
              <a:rPr lang="ru-RU" b="1" dirty="0">
                <a:solidFill>
                  <a:srgbClr val="0070C0"/>
                </a:solidFill>
              </a:rPr>
              <a:t> 3</a:t>
            </a:r>
            <a:r>
              <a:rPr lang="en-US" b="1" dirty="0">
                <a:solidFill>
                  <a:srgbClr val="0070C0"/>
                </a:solidFill>
              </a:rPr>
              <a:t> </a:t>
            </a:r>
            <a:r>
              <a:rPr lang="ru-RU" b="1" dirty="0">
                <a:solidFill>
                  <a:srgbClr val="0070C0"/>
                </a:solidFill>
              </a:rPr>
              <a:t>181</a:t>
            </a:r>
            <a:r>
              <a:rPr lang="en-US" b="1" dirty="0">
                <a:solidFill>
                  <a:srgbClr val="0070C0"/>
                </a:solidFill>
              </a:rPr>
              <a:t> </a:t>
            </a:r>
            <a:r>
              <a:rPr lang="ru-RU" b="1" dirty="0">
                <a:solidFill>
                  <a:srgbClr val="0070C0"/>
                </a:solidFill>
              </a:rPr>
              <a:t>818р.</a:t>
            </a:r>
          </a:p>
          <a:p>
            <a:pPr marL="0" indent="0" algn="just">
              <a:spcBef>
                <a:spcPts val="0"/>
              </a:spcBef>
              <a:spcAft>
                <a:spcPts val="0"/>
              </a:spcAft>
              <a:buNone/>
            </a:pPr>
            <a:r>
              <a:rPr lang="ru-RU" sz="2600" dirty="0">
                <a:solidFill>
                  <a:srgbClr val="0070C0"/>
                </a:solidFill>
              </a:rPr>
              <a:t>   </a:t>
            </a: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smtClean="0">
                <a:solidFill>
                  <a:srgbClr val="0070C0"/>
                </a:solidFill>
                <a:latin typeface="+mn-lt"/>
              </a:rPr>
              <a:t>3.</a:t>
            </a:r>
            <a:r>
              <a:rPr lang="ru-RU" sz="3600" b="1" dirty="0" smtClean="0">
                <a:solidFill>
                  <a:srgbClr val="0070C0"/>
                </a:solidFill>
                <a:latin typeface="+mn-lt"/>
              </a:rPr>
              <a:t>2 </a:t>
            </a:r>
            <a:r>
              <a:rPr lang="ru-RU" sz="3600" b="1" dirty="0">
                <a:solidFill>
                  <a:srgbClr val="0070C0"/>
                </a:solidFill>
                <a:latin typeface="+mn-lt"/>
              </a:rPr>
              <a:t>- решение</a:t>
            </a:r>
            <a:endParaRPr lang="ru-RU" sz="2000" dirty="0">
              <a:solidFill>
                <a:srgbClr val="0070C0"/>
              </a:solidFill>
              <a:latin typeface="+mn-lt"/>
            </a:endParaRPr>
          </a:p>
        </p:txBody>
      </p:sp>
    </p:spTree>
    <p:extLst>
      <p:ext uri="{BB962C8B-B14F-4D97-AF65-F5344CB8AC3E}">
        <p14:creationId xmlns:p14="http://schemas.microsoft.com/office/powerpoint/2010/main" val="36819380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3.4.</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buNone/>
            </a:pPr>
            <a:r>
              <a:rPr lang="ru-RU" sz="2400" b="1" dirty="0">
                <a:solidFill>
                  <a:srgbClr val="0070C0"/>
                </a:solidFill>
                <a:latin typeface="Calibri" panose="020F0502020204030204" pitchFamily="34" charset="0"/>
              </a:rPr>
              <a:t>  </a:t>
            </a:r>
          </a:p>
          <a:p>
            <a:pPr marL="0" indent="0" algn="just">
              <a:spcBef>
                <a:spcPts val="0"/>
              </a:spcBef>
              <a:buNone/>
            </a:pPr>
            <a:r>
              <a:rPr lang="ru-RU" b="1" dirty="0">
                <a:solidFill>
                  <a:srgbClr val="0070C0"/>
                </a:solidFill>
                <a:latin typeface="Calibri" panose="020F0502020204030204" pitchFamily="34" charset="0"/>
              </a:rPr>
              <a:t> </a:t>
            </a:r>
            <a:r>
              <a:rPr lang="ru-RU" b="1" dirty="0">
                <a:solidFill>
                  <a:srgbClr val="0070C0"/>
                </a:solidFill>
              </a:rPr>
              <a:t>Определить рыночную стоимость производственной линии методом капитализации доходов с использованием следующей информации. Потенциальный валовой доход от использования производственной линии составляет 100</a:t>
            </a:r>
            <a:r>
              <a:rPr lang="en-GB" b="1" dirty="0">
                <a:solidFill>
                  <a:srgbClr val="0070C0"/>
                </a:solidFill>
              </a:rPr>
              <a:t> </a:t>
            </a:r>
            <a:r>
              <a:rPr lang="ru-RU" b="1" dirty="0">
                <a:solidFill>
                  <a:srgbClr val="0070C0"/>
                </a:solidFill>
              </a:rPr>
              <a:t>000 руб. в год. Коэффициент недоиспользования равен 10%. Нормативный срок службы – 25 лет, согласно оценкам специалистов, оставшийся срок эксплуатации составляет 20 лет. Операционные затраты составляют 15% от потенциального валового дохода. Ставка дисконтирования составляет 20%. По окончании срока полезного использования объект будет продан по цене, равной действительному валовому доходу начального года. Предполагается линейный возврат капитала. Результат округлить до целых тысяч.</a:t>
            </a:r>
            <a:endParaRPr lang="ru-RU" b="1" dirty="0">
              <a:solidFill>
                <a:srgbClr val="0070C0"/>
              </a:solidFill>
              <a:latin typeface="Calibri" panose="020F0502020204030204" pitchFamily="34" charset="0"/>
            </a:endParaRPr>
          </a:p>
          <a:p>
            <a:pPr marL="0" indent="0" algn="just">
              <a:spcBef>
                <a:spcPts val="0"/>
              </a:spcBef>
              <a:buNone/>
            </a:pPr>
            <a:endParaRPr lang="ru-RU" b="1" dirty="0">
              <a:solidFill>
                <a:srgbClr val="0070C0"/>
              </a:solidFill>
              <a:latin typeface="Calibri" panose="020F0502020204030204" pitchFamily="34" charset="0"/>
            </a:endParaRPr>
          </a:p>
          <a:p>
            <a:pPr marL="0" indent="0" algn="just">
              <a:spcBef>
                <a:spcPts val="0"/>
              </a:spcBef>
              <a:buNone/>
            </a:pPr>
            <a:endParaRPr lang="ru-RU" sz="2400" b="1" dirty="0">
              <a:solidFill>
                <a:srgbClr val="0070C0"/>
              </a:solidFill>
              <a:latin typeface="Calibri" panose="020F0502020204030204" pitchFamily="34" charset="0"/>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486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a:t>
            </a:r>
            <a:r>
              <a:rPr lang="en-US" sz="3600" b="1" dirty="0">
                <a:solidFill>
                  <a:srgbClr val="0070C0"/>
                </a:solidFill>
                <a:latin typeface="+mn-lt"/>
              </a:rPr>
              <a:t>3.4.</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dirty="0">
                <a:solidFill>
                  <a:srgbClr val="0070C0"/>
                </a:solidFill>
              </a:rPr>
              <a:t>   1. Определяем ДВД:</a:t>
            </a:r>
          </a:p>
          <a:p>
            <a:pPr marL="0" indent="0" algn="ctr">
              <a:spcBef>
                <a:spcPts val="0"/>
              </a:spcBef>
              <a:spcAft>
                <a:spcPts val="0"/>
              </a:spcAft>
              <a:buNone/>
            </a:pPr>
            <a:r>
              <a:rPr lang="ru-RU" b="1" dirty="0">
                <a:solidFill>
                  <a:srgbClr val="0070C0"/>
                </a:solidFill>
              </a:rPr>
              <a:t>ДВД = 100 000 × (1 – 10%) = 90 000р.</a:t>
            </a:r>
          </a:p>
          <a:p>
            <a:pPr marL="0" indent="0" algn="just">
              <a:spcBef>
                <a:spcPts val="0"/>
              </a:spcBef>
              <a:spcAft>
                <a:spcPts val="0"/>
              </a:spcAft>
              <a:buNone/>
            </a:pPr>
            <a:r>
              <a:rPr lang="ru-RU" dirty="0">
                <a:solidFill>
                  <a:srgbClr val="0070C0"/>
                </a:solidFill>
              </a:rPr>
              <a:t>   2. Определяем ОР:</a:t>
            </a:r>
          </a:p>
          <a:p>
            <a:pPr marL="0" indent="0" algn="ctr">
              <a:spcBef>
                <a:spcPts val="0"/>
              </a:spcBef>
              <a:spcAft>
                <a:spcPts val="0"/>
              </a:spcAft>
              <a:buNone/>
            </a:pPr>
            <a:r>
              <a:rPr lang="ru-RU" b="1" dirty="0">
                <a:solidFill>
                  <a:srgbClr val="0070C0"/>
                </a:solidFill>
              </a:rPr>
              <a:t>ОР = 100 000 × 15% = 15 000р.</a:t>
            </a:r>
          </a:p>
          <a:p>
            <a:pPr marL="0" indent="0" algn="just">
              <a:spcBef>
                <a:spcPts val="0"/>
              </a:spcBef>
              <a:spcAft>
                <a:spcPts val="0"/>
              </a:spcAft>
              <a:buNone/>
            </a:pPr>
            <a:r>
              <a:rPr lang="ru-RU" dirty="0">
                <a:solidFill>
                  <a:srgbClr val="0070C0"/>
                </a:solidFill>
              </a:rPr>
              <a:t>   3. Определяем ЧОД:</a:t>
            </a:r>
          </a:p>
          <a:p>
            <a:pPr marL="0" indent="0" algn="ctr">
              <a:spcBef>
                <a:spcPts val="0"/>
              </a:spcBef>
              <a:spcAft>
                <a:spcPts val="0"/>
              </a:spcAft>
              <a:buNone/>
            </a:pPr>
            <a:r>
              <a:rPr lang="ru-RU" b="1" dirty="0">
                <a:solidFill>
                  <a:srgbClr val="0070C0"/>
                </a:solidFill>
              </a:rPr>
              <a:t>ЧОД = 90 000 – 15 000 = 75 000р.</a:t>
            </a:r>
          </a:p>
          <a:p>
            <a:pPr marL="0" indent="0" algn="just">
              <a:spcBef>
                <a:spcPts val="0"/>
              </a:spcBef>
              <a:spcAft>
                <a:spcPts val="0"/>
              </a:spcAft>
              <a:buNone/>
            </a:pPr>
            <a:r>
              <a:rPr lang="ru-RU" dirty="0">
                <a:solidFill>
                  <a:srgbClr val="0070C0"/>
                </a:solidFill>
              </a:rPr>
              <a:t>   4. Определяем норму возврата:</a:t>
            </a:r>
          </a:p>
          <a:p>
            <a:pPr marL="0" indent="0" algn="ctr">
              <a:spcBef>
                <a:spcPts val="0"/>
              </a:spcBef>
              <a:spcAft>
                <a:spcPts val="0"/>
              </a:spcAft>
              <a:buNone/>
            </a:pPr>
            <a:r>
              <a:rPr lang="ru-RU" b="1" dirty="0">
                <a:solidFill>
                  <a:srgbClr val="0070C0"/>
                </a:solidFill>
              </a:rPr>
              <a:t>1 / 20 = 0,05 или 5%</a:t>
            </a:r>
          </a:p>
          <a:p>
            <a:pPr marL="0" indent="0" algn="just">
              <a:spcBef>
                <a:spcPts val="0"/>
              </a:spcBef>
              <a:spcAft>
                <a:spcPts val="0"/>
              </a:spcAft>
              <a:buNone/>
            </a:pPr>
            <a:r>
              <a:rPr lang="ru-RU" dirty="0">
                <a:solidFill>
                  <a:srgbClr val="0070C0"/>
                </a:solidFill>
              </a:rPr>
              <a:t>   5. Определяем ставку капитализации:</a:t>
            </a:r>
          </a:p>
          <a:p>
            <a:pPr marL="0" indent="0" algn="ctr">
              <a:spcBef>
                <a:spcPts val="0"/>
              </a:spcBef>
              <a:spcAft>
                <a:spcPts val="0"/>
              </a:spcAft>
              <a:buNone/>
            </a:pPr>
            <a:r>
              <a:rPr lang="en-US" b="1" dirty="0" smtClean="0">
                <a:solidFill>
                  <a:srgbClr val="0070C0"/>
                </a:solidFill>
              </a:rPr>
              <a:t>R</a:t>
            </a:r>
            <a:r>
              <a:rPr lang="ru-RU" b="1" dirty="0" smtClean="0">
                <a:solidFill>
                  <a:srgbClr val="0070C0"/>
                </a:solidFill>
              </a:rPr>
              <a:t> </a:t>
            </a:r>
            <a:r>
              <a:rPr lang="ru-RU" b="1" dirty="0">
                <a:solidFill>
                  <a:srgbClr val="0070C0"/>
                </a:solidFill>
              </a:rPr>
              <a:t>= 20% + 5% = 25%</a:t>
            </a:r>
          </a:p>
          <a:p>
            <a:pPr marL="0" indent="0" algn="just">
              <a:spcBef>
                <a:spcPts val="0"/>
              </a:spcBef>
              <a:spcAft>
                <a:spcPts val="0"/>
              </a:spcAft>
              <a:buNone/>
            </a:pPr>
            <a:r>
              <a:rPr lang="ru-RU" dirty="0">
                <a:solidFill>
                  <a:srgbClr val="0070C0"/>
                </a:solidFill>
              </a:rPr>
              <a:t>   6. Определяем текущую стоимость всех денежных потоков за 20 лет:</a:t>
            </a:r>
          </a:p>
          <a:p>
            <a:pPr marL="0" indent="0" algn="ctr">
              <a:spcBef>
                <a:spcPts val="0"/>
              </a:spcBef>
              <a:spcAft>
                <a:spcPts val="0"/>
              </a:spcAft>
              <a:buNone/>
            </a:pPr>
            <a:r>
              <a:rPr lang="en-US" b="1" dirty="0">
                <a:solidFill>
                  <a:srgbClr val="0070C0"/>
                </a:solidFill>
              </a:rPr>
              <a:t>PV = 75 000 / 0,25 = 300 000</a:t>
            </a:r>
            <a:r>
              <a:rPr lang="ru-RU" b="1" dirty="0">
                <a:solidFill>
                  <a:srgbClr val="0070C0"/>
                </a:solidFill>
              </a:rPr>
              <a:t>р.</a:t>
            </a:r>
          </a:p>
          <a:p>
            <a:pPr marL="0" indent="0" algn="just">
              <a:spcBef>
                <a:spcPts val="0"/>
              </a:spcBef>
              <a:spcAft>
                <a:spcPts val="0"/>
              </a:spcAft>
              <a:buNone/>
            </a:pPr>
            <a:r>
              <a:rPr lang="ru-RU" dirty="0">
                <a:solidFill>
                  <a:srgbClr val="0070C0"/>
                </a:solidFill>
              </a:rPr>
              <a:t>   7. Определяем текущую стоимость реверсии:</a:t>
            </a:r>
          </a:p>
          <a:p>
            <a:pPr marL="0" indent="0" algn="ctr">
              <a:spcBef>
                <a:spcPts val="0"/>
              </a:spcBef>
              <a:spcAft>
                <a:spcPts val="0"/>
              </a:spcAft>
              <a:buNone/>
            </a:pPr>
            <a:r>
              <a:rPr lang="en-US" b="1" dirty="0">
                <a:solidFill>
                  <a:srgbClr val="0070C0"/>
                </a:solidFill>
              </a:rPr>
              <a:t>PV </a:t>
            </a:r>
            <a:r>
              <a:rPr lang="ru-RU" b="1" dirty="0">
                <a:solidFill>
                  <a:srgbClr val="0070C0"/>
                </a:solidFill>
              </a:rPr>
              <a:t>реверсии = 90 000 / (1</a:t>
            </a:r>
            <a:r>
              <a:rPr lang="en-US" b="1" dirty="0">
                <a:solidFill>
                  <a:srgbClr val="0070C0"/>
                </a:solidFill>
              </a:rPr>
              <a:t> </a:t>
            </a:r>
            <a:r>
              <a:rPr lang="ru-RU" b="1" dirty="0">
                <a:solidFill>
                  <a:srgbClr val="0070C0"/>
                </a:solidFill>
              </a:rPr>
              <a:t>+</a:t>
            </a:r>
            <a:r>
              <a:rPr lang="en-US" b="1" dirty="0">
                <a:solidFill>
                  <a:srgbClr val="0070C0"/>
                </a:solidFill>
              </a:rPr>
              <a:t> </a:t>
            </a:r>
            <a:r>
              <a:rPr lang="ru-RU" b="1" dirty="0">
                <a:solidFill>
                  <a:srgbClr val="0070C0"/>
                </a:solidFill>
              </a:rPr>
              <a:t>0,2)</a:t>
            </a:r>
            <a:r>
              <a:rPr lang="ru-RU" b="1" baseline="30000" dirty="0">
                <a:solidFill>
                  <a:srgbClr val="0070C0"/>
                </a:solidFill>
              </a:rPr>
              <a:t>20</a:t>
            </a:r>
            <a:r>
              <a:rPr lang="ru-RU" b="1" dirty="0">
                <a:solidFill>
                  <a:srgbClr val="0070C0"/>
                </a:solidFill>
              </a:rPr>
              <a:t> = 2 348р.</a:t>
            </a:r>
          </a:p>
          <a:p>
            <a:pPr marL="0" indent="0" algn="just">
              <a:spcBef>
                <a:spcPts val="0"/>
              </a:spcBef>
              <a:spcAft>
                <a:spcPts val="0"/>
              </a:spcAft>
              <a:buNone/>
            </a:pPr>
            <a:r>
              <a:rPr lang="ru-RU" dirty="0">
                <a:solidFill>
                  <a:srgbClr val="0070C0"/>
                </a:solidFill>
              </a:rPr>
              <a:t>   8. Определяем рыночную стоимость: </a:t>
            </a:r>
            <a:r>
              <a:rPr lang="ru-RU" b="1" dirty="0">
                <a:solidFill>
                  <a:srgbClr val="0070C0"/>
                </a:solidFill>
              </a:rPr>
              <a:t>300 000 + 2 348 = 302 348р.</a:t>
            </a: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340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29B32-706B-4C36-90CF-E16165B817F9}"/>
              </a:ext>
            </a:extLst>
          </p:cNvPr>
          <p:cNvSpPr>
            <a:spLocks noGrp="1"/>
          </p:cNvSpPr>
          <p:nvPr>
            <p:ph type="title"/>
          </p:nvPr>
        </p:nvSpPr>
        <p:spPr>
          <a:xfrm>
            <a:off x="838200" y="197408"/>
            <a:ext cx="10515600" cy="44709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600" b="1" dirty="0">
                <a:solidFill>
                  <a:srgbClr val="0070C0"/>
                </a:solidFill>
                <a:latin typeface="+mn-lt"/>
              </a:rPr>
              <a:t>Задача 5.2.3</a:t>
            </a:r>
            <a:r>
              <a:rPr lang="en-US" sz="3600" b="1" dirty="0">
                <a:solidFill>
                  <a:srgbClr val="0070C0"/>
                </a:solidFill>
                <a:latin typeface="+mn-lt"/>
              </a:rPr>
              <a:t>.4.</a:t>
            </a:r>
            <a:r>
              <a:rPr lang="ru-RU" sz="3600" b="1" dirty="0">
                <a:solidFill>
                  <a:srgbClr val="0070C0"/>
                </a:solidFill>
                <a:latin typeface="+mn-lt"/>
              </a:rPr>
              <a:t> - решение</a:t>
            </a:r>
            <a:endParaRPr lang="ru-RU" sz="2000" dirty="0">
              <a:solidFill>
                <a:srgbClr val="0070C0"/>
              </a:solidFill>
              <a:latin typeface="+mn-lt"/>
            </a:endParaRPr>
          </a:p>
        </p:txBody>
      </p:sp>
      <p:sp>
        <p:nvSpPr>
          <p:cNvPr id="3" name="Объект 2">
            <a:extLst>
              <a:ext uri="{FF2B5EF4-FFF2-40B4-BE49-F238E27FC236}">
                <a16:creationId xmlns:a16="http://schemas.microsoft.com/office/drawing/2014/main" xmlns="" id="{A18587C5-64BB-42A0-8D5E-622BD4A7B239}"/>
              </a:ext>
            </a:extLst>
          </p:cNvPr>
          <p:cNvSpPr>
            <a:spLocks noGrp="1"/>
          </p:cNvSpPr>
          <p:nvPr>
            <p:ph idx="1"/>
          </p:nvPr>
        </p:nvSpPr>
        <p:spPr>
          <a:xfrm>
            <a:off x="176463" y="776696"/>
            <a:ext cx="11839074" cy="5876031"/>
          </a:xfrm>
          <a:ln w="12700" cap="rnd">
            <a:solidFill>
              <a:schemeClr val="accent1"/>
            </a:solidFill>
            <a:prstDash val="sysDot"/>
          </a:ln>
        </p:spPr>
        <p:txBody>
          <a:bodyPr>
            <a:noAutofit/>
          </a:bodyPr>
          <a:lstStyle/>
          <a:p>
            <a:pPr marL="0" indent="0" algn="just">
              <a:spcBef>
                <a:spcPts val="0"/>
              </a:spcBef>
              <a:spcAft>
                <a:spcPts val="0"/>
              </a:spcAft>
              <a:buNone/>
            </a:pPr>
            <a:r>
              <a:rPr lang="ru-RU" sz="2600" dirty="0">
                <a:solidFill>
                  <a:srgbClr val="0070C0"/>
                </a:solidFill>
              </a:rPr>
              <a:t>   По информации от сдающих экзамен </a:t>
            </a:r>
            <a:r>
              <a:rPr lang="ru-RU" sz="2600" dirty="0" smtClean="0">
                <a:solidFill>
                  <a:srgbClr val="0070C0"/>
                </a:solidFill>
              </a:rPr>
              <a:t>информации о продаже линии по окончании срока полезного действия может и не быть. </a:t>
            </a:r>
            <a:r>
              <a:rPr lang="ru-RU" sz="2600" dirty="0">
                <a:solidFill>
                  <a:srgbClr val="0070C0"/>
                </a:solidFill>
              </a:rPr>
              <a:t>Без реверсии правильным ответом будет 300т.р. При наличии </a:t>
            </a:r>
            <a:r>
              <a:rPr lang="ru-RU" sz="2600" dirty="0" smtClean="0">
                <a:solidFill>
                  <a:srgbClr val="0070C0"/>
                </a:solidFill>
              </a:rPr>
              <a:t>информации о продаже линии </a:t>
            </a:r>
            <a:r>
              <a:rPr lang="ru-RU" sz="2600" dirty="0">
                <a:solidFill>
                  <a:srgbClr val="0070C0"/>
                </a:solidFill>
              </a:rPr>
              <a:t>за правильный ответ засчитывали 302т.р</a:t>
            </a:r>
            <a:r>
              <a:rPr lang="ru-RU" sz="2600" dirty="0" smtClean="0">
                <a:solidFill>
                  <a:srgbClr val="0070C0"/>
                </a:solidFill>
              </a:rPr>
              <a:t>.</a:t>
            </a:r>
          </a:p>
          <a:p>
            <a:pPr marL="0" indent="0" algn="just">
              <a:spcBef>
                <a:spcPts val="0"/>
              </a:spcBef>
              <a:spcAft>
                <a:spcPts val="0"/>
              </a:spcAft>
              <a:buNone/>
            </a:pPr>
            <a:r>
              <a:rPr lang="ru-RU" sz="2600" u="sng" dirty="0" smtClean="0">
                <a:solidFill>
                  <a:srgbClr val="0070C0"/>
                </a:solidFill>
              </a:rPr>
              <a:t>Примечание:</a:t>
            </a:r>
            <a:r>
              <a:rPr lang="ru-RU" sz="2600" dirty="0" smtClean="0">
                <a:solidFill>
                  <a:srgbClr val="0070C0"/>
                </a:solidFill>
              </a:rPr>
              <a:t>  </a:t>
            </a:r>
          </a:p>
          <a:p>
            <a:pPr marL="0" indent="0" algn="just">
              <a:spcBef>
                <a:spcPts val="0"/>
              </a:spcBef>
              <a:spcAft>
                <a:spcPts val="0"/>
              </a:spcAft>
              <a:buNone/>
            </a:pPr>
            <a:r>
              <a:rPr lang="ru-RU" sz="2600" dirty="0" smtClean="0">
                <a:solidFill>
                  <a:srgbClr val="0070C0"/>
                </a:solidFill>
              </a:rPr>
              <a:t>Решение </a:t>
            </a:r>
            <a:r>
              <a:rPr lang="ru-RU" sz="2600" dirty="0">
                <a:solidFill>
                  <a:srgbClr val="0070C0"/>
                </a:solidFill>
              </a:rPr>
              <a:t>данной задачи более корректно было бы произвести с применением следующей формулы (без последующего дисконтирования реверсии):</a:t>
            </a:r>
          </a:p>
          <a:p>
            <a:pPr marL="0" indent="0" algn="ctr">
              <a:spcBef>
                <a:spcPts val="0"/>
              </a:spcBef>
              <a:spcAft>
                <a:spcPts val="0"/>
              </a:spcAft>
              <a:buNone/>
            </a:pPr>
            <a:r>
              <a:rPr lang="en-US" b="1" dirty="0">
                <a:solidFill>
                  <a:srgbClr val="0070C0"/>
                </a:solidFill>
              </a:rPr>
              <a:t>R</a:t>
            </a:r>
            <a:r>
              <a:rPr lang="ru-RU" b="1" dirty="0" smtClean="0">
                <a:solidFill>
                  <a:srgbClr val="0070C0"/>
                </a:solidFill>
              </a:rPr>
              <a:t> </a:t>
            </a:r>
            <a:r>
              <a:rPr lang="ru-RU" b="1" dirty="0">
                <a:solidFill>
                  <a:srgbClr val="0070C0"/>
                </a:solidFill>
              </a:rPr>
              <a:t>= </a:t>
            </a:r>
            <a:r>
              <a:rPr lang="en-US" b="1" dirty="0" smtClean="0">
                <a:solidFill>
                  <a:srgbClr val="0070C0"/>
                </a:solidFill>
              </a:rPr>
              <a:t>Y </a:t>
            </a:r>
            <a:r>
              <a:rPr lang="en-US" b="1" dirty="0">
                <a:solidFill>
                  <a:srgbClr val="0070C0"/>
                </a:solidFill>
              </a:rPr>
              <a:t>± ∆V*SFF</a:t>
            </a:r>
            <a:endParaRPr lang="ru-RU" b="1" dirty="0">
              <a:solidFill>
                <a:srgbClr val="0070C0"/>
              </a:solidFill>
            </a:endParaRPr>
          </a:p>
          <a:p>
            <a:pPr marL="0" indent="0" algn="just">
              <a:spcBef>
                <a:spcPts val="0"/>
              </a:spcBef>
              <a:spcAft>
                <a:spcPts val="0"/>
              </a:spcAft>
              <a:buNone/>
            </a:pPr>
            <a:r>
              <a:rPr lang="ru-RU" dirty="0">
                <a:solidFill>
                  <a:srgbClr val="0070C0"/>
                </a:solidFill>
              </a:rPr>
              <a:t>   </a:t>
            </a:r>
            <a:r>
              <a:rPr lang="ru-RU" sz="2600" dirty="0">
                <a:solidFill>
                  <a:srgbClr val="0070C0"/>
                </a:solidFill>
              </a:rPr>
              <a:t>Приняв ЧОД = 75 000р., а реверсию = 90 000р., получим:</a:t>
            </a:r>
          </a:p>
          <a:p>
            <a:pPr marL="0" indent="0" algn="ctr">
              <a:spcBef>
                <a:spcPts val="0"/>
              </a:spcBef>
              <a:spcAft>
                <a:spcPts val="0"/>
              </a:spcAft>
              <a:buNone/>
            </a:pPr>
            <a:r>
              <a:rPr lang="en-US" b="1" dirty="0">
                <a:solidFill>
                  <a:srgbClr val="0070C0"/>
                </a:solidFill>
              </a:rPr>
              <a:t>∆V</a:t>
            </a:r>
            <a:r>
              <a:rPr lang="ru-RU" b="1" dirty="0">
                <a:solidFill>
                  <a:srgbClr val="0070C0"/>
                </a:solidFill>
              </a:rPr>
              <a:t> = (С – 90 000)/С</a:t>
            </a:r>
          </a:p>
          <a:p>
            <a:pPr marL="0" indent="0">
              <a:spcBef>
                <a:spcPts val="0"/>
              </a:spcBef>
              <a:spcAft>
                <a:spcPts val="0"/>
              </a:spcAft>
              <a:buNone/>
            </a:pPr>
            <a:r>
              <a:rPr lang="ru-RU" sz="2600" dirty="0">
                <a:solidFill>
                  <a:srgbClr val="0070C0"/>
                </a:solidFill>
              </a:rPr>
              <a:t>   где С – рыночная стоимость Объекта оценки. Тогда:</a:t>
            </a:r>
          </a:p>
          <a:p>
            <a:pPr marL="0" indent="0" algn="ctr">
              <a:spcBef>
                <a:spcPts val="0"/>
              </a:spcBef>
              <a:spcAft>
                <a:spcPts val="0"/>
              </a:spcAft>
              <a:buNone/>
            </a:pPr>
            <a:r>
              <a:rPr lang="en-US" b="1" dirty="0" smtClean="0">
                <a:solidFill>
                  <a:srgbClr val="0070C0"/>
                </a:solidFill>
              </a:rPr>
              <a:t>R</a:t>
            </a:r>
            <a:r>
              <a:rPr lang="ru-RU" b="1" dirty="0" smtClean="0">
                <a:solidFill>
                  <a:srgbClr val="0070C0"/>
                </a:solidFill>
              </a:rPr>
              <a:t> </a:t>
            </a:r>
            <a:r>
              <a:rPr lang="ru-RU" b="1" dirty="0">
                <a:solidFill>
                  <a:srgbClr val="0070C0"/>
                </a:solidFill>
              </a:rPr>
              <a:t>= 0,20 + ((С – 90 000)/С) × 0,05</a:t>
            </a:r>
          </a:p>
          <a:p>
            <a:pPr marL="0" indent="0" algn="just">
              <a:spcBef>
                <a:spcPts val="0"/>
              </a:spcBef>
              <a:spcAft>
                <a:spcPts val="0"/>
              </a:spcAft>
              <a:buNone/>
            </a:pPr>
            <a:r>
              <a:rPr lang="ru-RU" sz="2600" dirty="0">
                <a:solidFill>
                  <a:srgbClr val="0070C0"/>
                </a:solidFill>
              </a:rPr>
              <a:t>   Этот же коэффициент можно определить как:</a:t>
            </a:r>
            <a:r>
              <a:rPr lang="ru-RU" dirty="0">
                <a:solidFill>
                  <a:srgbClr val="0070C0"/>
                </a:solidFill>
              </a:rPr>
              <a:t> </a:t>
            </a:r>
            <a:r>
              <a:rPr lang="en-US" b="1" dirty="0" smtClean="0">
                <a:solidFill>
                  <a:srgbClr val="0070C0"/>
                </a:solidFill>
              </a:rPr>
              <a:t>R</a:t>
            </a:r>
            <a:r>
              <a:rPr lang="ru-RU" b="1" dirty="0" smtClean="0">
                <a:solidFill>
                  <a:srgbClr val="0070C0"/>
                </a:solidFill>
              </a:rPr>
              <a:t> </a:t>
            </a:r>
            <a:r>
              <a:rPr lang="ru-RU" b="1" dirty="0">
                <a:solidFill>
                  <a:srgbClr val="0070C0"/>
                </a:solidFill>
              </a:rPr>
              <a:t>= 75 000 / С</a:t>
            </a:r>
          </a:p>
          <a:p>
            <a:pPr marL="0" indent="0" algn="just">
              <a:spcBef>
                <a:spcPts val="0"/>
              </a:spcBef>
              <a:spcAft>
                <a:spcPts val="0"/>
              </a:spcAft>
              <a:buNone/>
            </a:pPr>
            <a:r>
              <a:rPr lang="ru-RU" sz="2600" dirty="0">
                <a:solidFill>
                  <a:srgbClr val="0070C0"/>
                </a:solidFill>
              </a:rPr>
              <a:t>   Приравняв правые части, получим:</a:t>
            </a:r>
            <a:r>
              <a:rPr lang="ru-RU" dirty="0">
                <a:solidFill>
                  <a:srgbClr val="0070C0"/>
                </a:solidFill>
              </a:rPr>
              <a:t> </a:t>
            </a:r>
            <a:r>
              <a:rPr lang="ru-RU" b="1" dirty="0">
                <a:solidFill>
                  <a:srgbClr val="0070C0"/>
                </a:solidFill>
              </a:rPr>
              <a:t>75 000 / С = 0,20 + ((С – 90)/С) × 0,05</a:t>
            </a:r>
          </a:p>
          <a:p>
            <a:pPr marL="0" indent="0" algn="just">
              <a:spcBef>
                <a:spcPts val="0"/>
              </a:spcBef>
              <a:spcAft>
                <a:spcPts val="0"/>
              </a:spcAft>
              <a:buNone/>
            </a:pPr>
            <a:r>
              <a:rPr lang="ru-RU" sz="2600" dirty="0">
                <a:solidFill>
                  <a:srgbClr val="0070C0"/>
                </a:solidFill>
              </a:rPr>
              <a:t>   Решение данного уравнения даст результат</a:t>
            </a:r>
            <a:r>
              <a:rPr lang="ru-RU" dirty="0">
                <a:solidFill>
                  <a:srgbClr val="0070C0"/>
                </a:solidFill>
              </a:rPr>
              <a:t> </a:t>
            </a:r>
            <a:r>
              <a:rPr lang="ru-RU" b="1" dirty="0">
                <a:solidFill>
                  <a:srgbClr val="0070C0"/>
                </a:solidFill>
              </a:rPr>
              <a:t>318т.р.</a:t>
            </a: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dirty="0">
              <a:solidFill>
                <a:srgbClr val="0070C0"/>
              </a:solidFill>
            </a:endParaRPr>
          </a:p>
          <a:p>
            <a:pPr marL="0" indent="0" algn="just">
              <a:spcBef>
                <a:spcPts val="0"/>
              </a:spcBef>
              <a:spcAft>
                <a:spcPts val="0"/>
              </a:spcAft>
              <a:buNone/>
            </a:pPr>
            <a:endParaRPr lang="ru-RU" b="1" dirty="0">
              <a:solidFill>
                <a:srgbClr val="0070C0"/>
              </a:solidFill>
            </a:endParaRPr>
          </a:p>
        </p:txBody>
      </p:sp>
      <p:pic>
        <p:nvPicPr>
          <p:cNvPr id="4" name="Picture 2" descr="C:\Users\Ильин МО\Desktop\Картинки\logo.png">
            <a:extLst>
              <a:ext uri="{FF2B5EF4-FFF2-40B4-BE49-F238E27FC236}">
                <a16:creationId xmlns:a16="http://schemas.microsoft.com/office/drawing/2014/main" xmlns="" id="{6C42C936-8D70-427A-BF0C-29EBC299E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0" y="65210"/>
            <a:ext cx="1980790" cy="57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671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3144</TotalTime>
  <Words>7794</Words>
  <Application>Microsoft Office PowerPoint</Application>
  <PresentationFormat>Произвольный</PresentationFormat>
  <Paragraphs>954</Paragraphs>
  <Slides>99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99</vt:i4>
      </vt:variant>
    </vt:vector>
  </HeadingPairs>
  <TitlesOfParts>
    <vt:vector size="100" baseType="lpstr">
      <vt:lpstr>Тема Office</vt:lpstr>
      <vt:lpstr>ЗАДАЧНИК для подготовки к квалификационному экзамену в области оценочной деятельности по направлению «ОЦЕНКА ДВИЖИМОГО ИМУЩЕСТВА» </vt:lpstr>
      <vt:lpstr>Задача №26 (Минэк, 14.07.2017г.)</vt:lpstr>
      <vt:lpstr>Задача №26 – решение (Минэк, 14.07.2017г.)</vt:lpstr>
      <vt:lpstr>Задача №27 (Минэк, 14.07.2017г.)</vt:lpstr>
      <vt:lpstr>Задача №27 – решение (Минэк, 14.07.2017г.)</vt:lpstr>
      <vt:lpstr>Задача №28 (Минэк, 14.07.2017г.)</vt:lpstr>
      <vt:lpstr>Задача №28 – решение (Минэк, 14.07.2017г.)</vt:lpstr>
      <vt:lpstr>Задача №29 (Минэк, 14.07.2017г.)</vt:lpstr>
      <vt:lpstr>Задача №29 – решение (Минэк, 14.07.2017г.)</vt:lpstr>
      <vt:lpstr>Задача №30 (Минэк, 14.07.2017г.)</vt:lpstr>
      <vt:lpstr>Задача №30 – решение (Минэк, 14.07.2017г.)</vt:lpstr>
      <vt:lpstr>Задача №31 (Минэк, 14.07.2017г.)</vt:lpstr>
      <vt:lpstr>Задача №31 – решение (Минэк, 14.07.2017г.)</vt:lpstr>
      <vt:lpstr>Задача №32 (Минэк, 14.07.2017г.)</vt:lpstr>
      <vt:lpstr>Задача №32 – решение (Минэк, 14.07.2017г.)</vt:lpstr>
      <vt:lpstr>Задача №33 (Минэк, 14.07.2017г.)</vt:lpstr>
      <vt:lpstr>Задача №33 – решение (Минэк, 14.07.2017г.)</vt:lpstr>
      <vt:lpstr>Задача №34 (Минэк, 14.07.2017г.)</vt:lpstr>
      <vt:lpstr>Задача №34 – решение (Минэк, 14.07.2017г.)</vt:lpstr>
      <vt:lpstr>Задача №35 (Минэк, 14.07.2017г.)</vt:lpstr>
      <vt:lpstr>Задача №35 – решение (Минэк, 14.07.2017г.)</vt:lpstr>
      <vt:lpstr>Задача №36 (Минэк, 14.07.2017г.)</vt:lpstr>
      <vt:lpstr>Задача №36 – решение (Минэк, 14.07.2017г.)</vt:lpstr>
      <vt:lpstr>Задача №37 (Минэк, 14.07.2017г.)</vt:lpstr>
      <vt:lpstr>Задача №37 – решение (Минэк, 14.07.2017г.)</vt:lpstr>
      <vt:lpstr>Задача №38 (Минэк, 14.07.2017г.)</vt:lpstr>
      <vt:lpstr>Задача №38 – решение (Минэк, 14.07.2017г.)</vt:lpstr>
      <vt:lpstr>Задача №39 (Минэк, 14.07.2017г.)</vt:lpstr>
      <vt:lpstr>Задача №39 – решение (Минэк, 14.07.2017г.)</vt:lpstr>
      <vt:lpstr>Задача №39 – решение (Минэк, 14.07.2017г.)</vt:lpstr>
      <vt:lpstr>Задача №40 (Минэк, 14.07.2017г.)</vt:lpstr>
      <vt:lpstr>Задача №40 (Минэк, 14.07.2017г.)</vt:lpstr>
      <vt:lpstr>Задача №40 – решение (Минэк, 14.07.2017г.)</vt:lpstr>
      <vt:lpstr>Презентация PowerPoint</vt:lpstr>
      <vt:lpstr>Задача 5.2.1.2</vt:lpstr>
      <vt:lpstr>Задача 5.2.1.2. - решение</vt:lpstr>
      <vt:lpstr>Задача 5.2.1.3</vt:lpstr>
      <vt:lpstr>Задача 5.2.1.3. - решение</vt:lpstr>
      <vt:lpstr>Задача 5.2.1.4</vt:lpstr>
      <vt:lpstr>Задача 5.2.1.4. - решение</vt:lpstr>
      <vt:lpstr>Задача 5.2.1.5</vt:lpstr>
      <vt:lpstr>Задача 5.2.1.5. - решение</vt:lpstr>
      <vt:lpstr>Задача 5.2.1.6</vt:lpstr>
      <vt:lpstr>Задача 5.2.1.6. - решение</vt:lpstr>
      <vt:lpstr>Задача 5.2.1.7</vt:lpstr>
      <vt:lpstr>Задача 5.2.1.7. - решение</vt:lpstr>
      <vt:lpstr>Задача 5.2.1.8</vt:lpstr>
      <vt:lpstr>Задача 5.2.1.8. - решение</vt:lpstr>
      <vt:lpstr>Задача 5.2.1.9</vt:lpstr>
      <vt:lpstr>Задача 5.2.1.9. - решение</vt:lpstr>
      <vt:lpstr>Задача 5.2.1.11</vt:lpstr>
      <vt:lpstr>Задача 5.2.1.11 - решение</vt:lpstr>
      <vt:lpstr>Задача 5.2.1.12</vt:lpstr>
      <vt:lpstr>Задача 5.2.1.12 - решение</vt:lpstr>
      <vt:lpstr>Задача 5.2.1.15</vt:lpstr>
      <vt:lpstr>Задача 5.2.1.15 - решение</vt:lpstr>
      <vt:lpstr>Задача 5.2.1.16</vt:lpstr>
      <vt:lpstr>Задача 5.2.1.16 - решение</vt:lpstr>
      <vt:lpstr>Задача 5.2.1.17</vt:lpstr>
      <vt:lpstr>Задача 5.2.1.17 - решение</vt:lpstr>
      <vt:lpstr>Задача 5.2.1.22</vt:lpstr>
      <vt:lpstr>Задача 5.2.1.22 - решение</vt:lpstr>
      <vt:lpstr>Задача 5.2.1.23</vt:lpstr>
      <vt:lpstr>Задача 5.2.1.23 - решение</vt:lpstr>
      <vt:lpstr>Задача 5.2.1.40</vt:lpstr>
      <vt:lpstr>Задача 5.2.1.40 - решение</vt:lpstr>
      <vt:lpstr>Задача 5.2.1.56</vt:lpstr>
      <vt:lpstr>Задача 5.2.1.56 - решение</vt:lpstr>
      <vt:lpstr>Задача 5.2.1.62</vt:lpstr>
      <vt:lpstr>Задача 5.2.1.62 - решение</vt:lpstr>
      <vt:lpstr>Задача 5.2.2.3</vt:lpstr>
      <vt:lpstr>Задача 5.2.2.3. - решение</vt:lpstr>
      <vt:lpstr>Задача 5.2.2.4.</vt:lpstr>
      <vt:lpstr>Задача 5.2.2.4 - решение</vt:lpstr>
      <vt:lpstr>Задача 5.2.2.5.</vt:lpstr>
      <vt:lpstr>Задача 5.2.2.5. - решение</vt:lpstr>
      <vt:lpstr>Задача 5.2.2.6.</vt:lpstr>
      <vt:lpstr>Задача 5.2.2.6. - решение</vt:lpstr>
      <vt:lpstr>Задача 5.2.2.8.</vt:lpstr>
      <vt:lpstr>Задача 5.2.2.8. - решение</vt:lpstr>
      <vt:lpstr>Задача 5.2.2.10</vt:lpstr>
      <vt:lpstr>Задача 5.2.2.10. - решение</vt:lpstr>
      <vt:lpstr>Задача 5.2.2.12</vt:lpstr>
      <vt:lpstr>Задача 5.2.2.12. - решение</vt:lpstr>
      <vt:lpstr>Задача 5.2.2.13.</vt:lpstr>
      <vt:lpstr>Задача 5.2.2.13. - решение</vt:lpstr>
      <vt:lpstr>Задача 5.2.2.13. - решение</vt:lpstr>
      <vt:lpstr>Задача 5.2.2.13. - решение</vt:lpstr>
      <vt:lpstr>Задача 5.2.2.13. - решение</vt:lpstr>
      <vt:lpstr>Задача 5.2.2.13. - решение</vt:lpstr>
      <vt:lpstr>Задача 5.2.2.22</vt:lpstr>
      <vt:lpstr>Задача 5.2.2.22 - решение</vt:lpstr>
      <vt:lpstr>Задача 5.2.3.1</vt:lpstr>
      <vt:lpstr>Задача 5.2.3.1 - решение</vt:lpstr>
      <vt:lpstr>Задача 5.2.3.2</vt:lpstr>
      <vt:lpstr>Задача 5.2.3.2 - решение</vt:lpstr>
      <vt:lpstr>Задача 5.2.3.4.</vt:lpstr>
      <vt:lpstr>Задача 5.2.3.4. - решение</vt:lpstr>
      <vt:lpstr>Задача 5.2.3.4. - решение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 Зумберг</dc:creator>
  <cp:lastModifiedBy>Зумберг</cp:lastModifiedBy>
  <cp:revision>264</cp:revision>
  <dcterms:created xsi:type="dcterms:W3CDTF">2017-10-03T04:54:54Z</dcterms:created>
  <dcterms:modified xsi:type="dcterms:W3CDTF">2018-02-20T02:08:35Z</dcterms:modified>
</cp:coreProperties>
</file>